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56" r:id="rId3"/>
    <p:sldId id="257" r:id="rId4"/>
    <p:sldId id="258" r:id="rId5"/>
    <p:sldId id="259" r:id="rId6"/>
    <p:sldId id="260" r:id="rId7"/>
    <p:sldId id="261" r:id="rId8"/>
    <p:sldId id="265" r:id="rId9"/>
    <p:sldId id="262" r:id="rId10"/>
    <p:sldId id="263" r:id="rId11"/>
  </p:sldIdLst>
  <p:sldSz cx="12192000" cy="6858000"/>
  <p:notesSz cx="6797675" cy="992632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07" d="100"/>
          <a:sy n="107" d="100"/>
        </p:scale>
        <p:origin x="-102"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ro-RO"/>
              <a:t>sefgasdgdfgsdfa</a:t>
            </a:r>
            <a:endParaRPr lang="ro-RO"/>
          </a:p>
        </p:txBody>
      </p:sp>
      <p:sp>
        <p:nvSpPr>
          <p:cNvPr id="3" name="Substituent dată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FC9D04F-EB12-4C87-BC51-BA9A69EFADD2}" type="datetimeFigureOut">
              <a:rPr lang="ro-RO" smtClean="0"/>
            </a:fld>
            <a:endParaRPr lang="ro-RO"/>
          </a:p>
        </p:txBody>
      </p:sp>
      <p:sp>
        <p:nvSpPr>
          <p:cNvPr id="4" name="Substituent subsol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5" name="Substituent număr diapozitiv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818BC71-FAD2-4E7D-8C4A-DAEC58117D03}" type="slidenum">
              <a:rPr lang="ro-RO" smtClean="0"/>
            </a:fld>
            <a:endParaRPr lang="ro-RO"/>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ante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ro-RO"/>
              <a:t>sefgasdgdfgsdfa</a:t>
            </a:r>
            <a:endParaRPr lang="ro-RO"/>
          </a:p>
        </p:txBody>
      </p:sp>
      <p:sp>
        <p:nvSpPr>
          <p:cNvPr id="3" name="Substituent dată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F7C4946-8C92-4018-B6A5-C636EFFD9305}" type="datetimeFigureOut">
              <a:rPr lang="ro-RO" smtClean="0"/>
            </a:fld>
            <a:endParaRPr lang="ro-RO"/>
          </a:p>
        </p:txBody>
      </p:sp>
      <p:sp>
        <p:nvSpPr>
          <p:cNvPr id="4" name="Substituent imagine diapozitiv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o-RO"/>
          </a:p>
        </p:txBody>
      </p:sp>
      <p:sp>
        <p:nvSpPr>
          <p:cNvPr id="5" name="Substituent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o-RO"/>
              <a:t>Faceţi clic pentru a edita Master stiluri text</a:t>
            </a:r>
            <a:endParaRPr lang="ro-RO"/>
          </a:p>
          <a:p>
            <a:pPr lvl="1"/>
            <a:r>
              <a:rPr lang="ro-RO"/>
              <a:t>al doilea nivel</a:t>
            </a:r>
            <a:endParaRPr lang="ro-RO"/>
          </a:p>
          <a:p>
            <a:pPr lvl="2"/>
            <a:r>
              <a:rPr lang="ro-RO"/>
              <a:t>al treilea nivel</a:t>
            </a:r>
            <a:endParaRPr lang="ro-RO"/>
          </a:p>
          <a:p>
            <a:pPr lvl="3"/>
            <a:r>
              <a:rPr lang="ro-RO"/>
              <a:t>al patrulea nivel</a:t>
            </a:r>
            <a:endParaRPr lang="ro-RO"/>
          </a:p>
          <a:p>
            <a:pPr lvl="4"/>
            <a:r>
              <a:rPr lang="ro-RO"/>
              <a:t>al cincilea nivel</a:t>
            </a:r>
            <a:endParaRPr lang="ro-RO"/>
          </a:p>
        </p:txBody>
      </p:sp>
      <p:sp>
        <p:nvSpPr>
          <p:cNvPr id="6" name="Substituent subsol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7" name="Substituent număr diapozitiv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5EB459B-AAA8-42B5-9FB0-08E0589EE0AA}" type="slidenum">
              <a:rPr lang="ro-RO" smtClean="0"/>
            </a:fld>
            <a:endParaRPr lang="ro-RO"/>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910080" y="359898"/>
            <a:ext cx="987552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910080" y="1850064"/>
            <a:ext cx="987552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4B7AAC24-1E30-4D69-800D-718397B07B74}" type="datetime1">
              <a:rPr lang="ro-RO" smtClean="0"/>
            </a:fld>
            <a:endParaRPr lang="ro-RO"/>
          </a:p>
        </p:txBody>
      </p:sp>
      <p:sp>
        <p:nvSpPr>
          <p:cNvPr id="20" name="Footer Placeholder 19"/>
          <p:cNvSpPr>
            <a:spLocks noGrp="1"/>
          </p:cNvSpPr>
          <p:nvPr>
            <p:ph type="ftr" sz="quarter" idx="11"/>
          </p:nvPr>
        </p:nvSpPr>
        <p:spPr/>
        <p:txBody>
          <a:bodyPr/>
          <a:lstStyle/>
          <a:p>
            <a:endParaRPr lang="ro-RO"/>
          </a:p>
        </p:txBody>
      </p:sp>
      <p:sp>
        <p:nvSpPr>
          <p:cNvPr id="10" name="Slide Number Placeholder 9"/>
          <p:cNvSpPr>
            <a:spLocks noGrp="1"/>
          </p:cNvSpPr>
          <p:nvPr>
            <p:ph type="sldNum" sz="quarter" idx="12"/>
          </p:nvPr>
        </p:nvSpPr>
        <p:spPr/>
        <p:txBody>
          <a:bodyPr/>
          <a:lstStyle/>
          <a:p>
            <a:fld id="{82A182CC-FEF9-4656-BFFD-AE8DECF81B8F}" type="slidenum">
              <a:rPr lang="ro-RO" smtClean="0"/>
            </a:fld>
            <a:endParaRPr lang="ro-RO"/>
          </a:p>
        </p:txBody>
      </p:sp>
      <p:sp>
        <p:nvSpPr>
          <p:cNvPr id="8" name="Oval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437856" y="2600325"/>
            <a:ext cx="85344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437856" y="1066800"/>
            <a:ext cx="85344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4B7AAC24-1E30-4D69-800D-718397B07B74}" type="datetime1">
              <a:rPr lang="ro-RO" smtClean="0"/>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82A182CC-FEF9-4656-BFFD-AE8DECF81B8F}" type="slidenum">
              <a:rPr lang="ro-RO" smtClean="0"/>
            </a:fld>
            <a:endParaRPr lang="ro-RO"/>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7AAC24-1E30-4D69-800D-718397B07B74}" type="datetime1">
              <a:rPr lang="ro-RO" smtClean="0"/>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B7AAC24-1E30-4D69-800D-718397B07B74}" type="datetime1">
              <a:rPr lang="ro-RO" smtClean="0"/>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4B7AAC24-1E30-4D69-800D-718397B07B74}" type="datetime1">
              <a:rPr lang="ro-RO" smtClean="0"/>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82A182CC-FEF9-4656-BFFD-AE8DECF81B8F}" type="slidenum">
              <a:rPr lang="ro-RO" smtClean="0"/>
            </a:fld>
            <a:endParaRPr lang="ro-RO"/>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B7AAC24-1E30-4D69-800D-718397B07B74}" type="datetime1">
              <a:rPr lang="ro-RO" smtClean="0"/>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82A182CC-FEF9-4656-BFFD-AE8DECF81B8F}" type="slidenum">
              <a:rPr lang="ro-RO" smtClean="0"/>
            </a:fld>
            <a:endParaRPr lang="ro-RO"/>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4B7AAC24-1E30-4D69-800D-718397B07B74}" type="datetime1">
              <a:rPr lang="ro-RO" smtClean="0"/>
            </a:fld>
            <a:endParaRPr lang="ro-RO"/>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ro-RO"/>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82A182CC-FEF9-4656-BFFD-AE8DECF81B8F}" type="slidenum">
              <a:rPr lang="ro-RO" smtClean="0"/>
            </a:fld>
            <a:endParaRPr lang="ro-RO"/>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jpeg"/><Relationship Id="rId2" Type="http://schemas.openxmlformats.org/officeDocument/2006/relationships/image" Target="NULL" TargetMode="Externa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Subtitlu 2"/>
          <p:cNvSpPr>
            <a:spLocks noGrp="1"/>
          </p:cNvSpPr>
          <p:nvPr>
            <p:ph type="subTitle" idx="1"/>
          </p:nvPr>
        </p:nvSpPr>
        <p:spPr>
          <a:xfrm>
            <a:off x="1121670" y="1255713"/>
            <a:ext cx="9756476" cy="4808203"/>
          </a:xfrm>
        </p:spPr>
        <p:txBody>
          <a:bodyPr>
            <a:normAutofit/>
          </a:bodyPr>
          <a:lstStyle/>
          <a:p>
            <a:pPr>
              <a:lnSpc>
                <a:spcPct val="125000"/>
              </a:lnSpc>
            </a:pPr>
            <a:endParaRPr lang="ro-RO" sz="1800" dirty="0">
              <a:latin typeface="Arial" panose="020B0604020202020204" pitchFamily="34" charset="0"/>
              <a:cs typeface="Arial" panose="020B0604020202020204" pitchFamily="34" charset="0"/>
            </a:endParaRPr>
          </a:p>
          <a:p>
            <a:pPr algn="ctr">
              <a:lnSpc>
                <a:spcPct val="107000"/>
              </a:lnSpc>
              <a:spcAft>
                <a:spcPts val="800"/>
              </a:spcAft>
            </a:pPr>
            <a:endParaRPr lang="ro-RO" sz="2800" b="1" dirty="0">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2800" b="1" dirty="0">
              <a:latin typeface="Trebuchet MS" panose="020B0603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b="1" dirty="0" smtClean="0">
                <a:latin typeface="Trebuchet MS" panose="020B0603020202020204" pitchFamily="34" charset="0"/>
                <a:ea typeface="Calibri" panose="020F0502020204030204" pitchFamily="34" charset="0"/>
                <a:cs typeface="Times New Roman" panose="02020603050405020304" pitchFamily="18" charset="0"/>
              </a:rPr>
              <a:t>                       </a:t>
            </a:r>
            <a:r>
              <a:rPr lang="ro-RO" sz="2800" b="1"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Venitul </a:t>
            </a:r>
            <a:r>
              <a:rPr lang="ro-RO" sz="2800" b="1"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minim de incluziune</a:t>
            </a:r>
            <a:endParaRPr lang="en-GB" sz="2800"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2800" b="1"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r>
              <a:rPr lang="ro-RO" sz="2800" b="1"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Prezentare</a:t>
            </a:r>
            <a:r>
              <a:rPr lang="en-GB" sz="2800" b="1" dirty="0" smtClean="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solidFill>
                <a:schemeClr val="accent6"/>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2800" b="1" dirty="0">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effectLst/>
              <a:latin typeface="Trebuchet MS" panose="020B0603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sz="2800" b="1" dirty="0">
                <a:effectLst/>
                <a:latin typeface="Trebuchet MS" panose="020B0603020202020204" pitchFamily="34" charset="0"/>
                <a:ea typeface="Calibri" panose="020F0502020204030204" pitchFamily="34" charset="0"/>
                <a:cs typeface="Times New Roman" panose="02020603050405020304" pitchFamily="18" charset="0"/>
              </a:rPr>
              <a:t> </a:t>
            </a:r>
            <a:endParaRPr lang="ro-RO" sz="2800" dirty="0">
              <a:effectLst/>
              <a:latin typeface="Trebuchet MS" panose="020B0603020202020204" pitchFamily="34" charset="0"/>
              <a:ea typeface="Calibri" panose="020F0502020204030204" pitchFamily="34" charset="0"/>
              <a:cs typeface="Times New Roman" panose="02020603050405020304" pitchFamily="18" charset="0"/>
            </a:endParaRPr>
          </a:p>
          <a:p>
            <a:pPr algn="r">
              <a:lnSpc>
                <a:spcPct val="115000"/>
              </a:lnSpc>
              <a:spcAft>
                <a:spcPts val="800"/>
              </a:spcAft>
            </a:pPr>
            <a:endParaRPr lang="ro-RO" sz="2400" dirty="0">
              <a:effectLst/>
              <a:latin typeface="Arial" panose="020B0604020202020204" pitchFamily="34" charset="0"/>
              <a:ea typeface="Calibri" panose="020F0502020204030204" pitchFamily="34" charset="0"/>
              <a:cs typeface="Arial" panose="020B0604020202020204" pitchFamily="34" charset="0"/>
            </a:endParaRPr>
          </a:p>
          <a:p>
            <a:pPr>
              <a:lnSpc>
                <a:spcPct val="125000"/>
              </a:lnSpc>
            </a:pPr>
            <a:endParaRPr lang="ro-RO" dirty="0">
              <a:latin typeface="Trebuchet MS" panose="020B0603020202020204" pitchFamily="34" charset="0"/>
            </a:endParaRPr>
          </a:p>
        </p:txBody>
      </p:sp>
      <p:sp>
        <p:nvSpPr>
          <p:cNvPr id="4" name="CasetăText 3"/>
          <p:cNvSpPr txBox="1"/>
          <p:nvPr/>
        </p:nvSpPr>
        <p:spPr>
          <a:xfrm>
            <a:off x="2941608" y="1751162"/>
            <a:ext cx="184731" cy="369332"/>
          </a:xfrm>
          <a:prstGeom prst="rect">
            <a:avLst/>
          </a:prstGeom>
          <a:noFill/>
        </p:spPr>
        <p:txBody>
          <a:bodyPr wrap="none" rtlCol="0">
            <a:spAutoFit/>
          </a:bodyPr>
          <a:lstStyle/>
          <a:p>
            <a:endParaRPr lang="ro-RO" dirty="0"/>
          </a:p>
        </p:txBody>
      </p:sp>
      <p:pic>
        <p:nvPicPr>
          <p:cNvPr id="1026"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370793" y="5794367"/>
            <a:ext cx="2023584" cy="73372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a:off x="6556247" y="5849901"/>
            <a:ext cx="563575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GB" altLang="en-U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en-GB" altLang="en-U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lang="en-GB" altLang="en-US" sz="1200" dirty="0" smtClean="0">
                <a:latin typeface="Arial" panose="020B0604020202020204" pitchFamily="34" charset="0"/>
                <a:ea typeface="Times New Roman" panose="02020603050405020304" pitchFamily="18" charset="0"/>
              </a:rPr>
              <a:t>                                          </a:t>
            </a:r>
            <a:r>
              <a:rPr kumimoji="0" lang="ro-RO" altLang="en-US" sz="12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rPr>
              <a:t>Agenţia </a:t>
            </a:r>
            <a:r>
              <a:rPr kumimoji="0" lang="ro-RO" altLang="en-US" sz="12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Naţională pentru Plăţi și Inspecţie Socială</a:t>
            </a:r>
            <a:r>
              <a:rPr kumimoji="0" lang="ro-RO" altLang="en-US" sz="1200" b="0" i="0" u="none" strike="noStrike" cap="none" normalizeH="0" baseline="0" dirty="0">
                <a:ln>
                  <a:noFill/>
                </a:ln>
                <a:solidFill>
                  <a:schemeClr val="tx1"/>
                </a:solidFill>
                <a:effectLst/>
                <a:ea typeface="Times New Roman" panose="02020603050405020304" pitchFamily="18" charset="0"/>
              </a:rPr>
              <a:t>                                                                            </a:t>
            </a: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en-GB" altLang="en-US" sz="1800" b="0" i="0" u="none" strike="noStrike" cap="none" normalizeH="0" baseline="0" dirty="0" smtClean="0">
                <a:ln>
                  <a:noFill/>
                </a:ln>
                <a:solidFill>
                  <a:schemeClr val="tx1"/>
                </a:solidFill>
                <a:effectLst/>
                <a:latin typeface="Arial" panose="020B0604020202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1"/>
          <p:cNvPicPr>
            <a:picLocks noChangeAspect="1" noChangeArrowheads="1"/>
          </p:cNvPicPr>
          <p:nvPr/>
        </p:nvPicPr>
        <p:blipFill>
          <a:blip r:embed="rId3" cstate="print"/>
          <a:srcRect/>
          <a:stretch>
            <a:fillRect/>
          </a:stretch>
        </p:blipFill>
        <p:spPr bwMode="auto">
          <a:xfrm>
            <a:off x="1425104" y="161946"/>
            <a:ext cx="10136582"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 name="Titlu 8"/>
          <p:cNvSpPr>
            <a:spLocks noGrp="1"/>
          </p:cNvSpPr>
          <p:nvPr>
            <p:ph type="title"/>
          </p:nvPr>
        </p:nvSpPr>
        <p:spPr>
          <a:xfrm>
            <a:off x="838200" y="1435100"/>
            <a:ext cx="10515600" cy="622300"/>
          </a:xfrm>
        </p:spPr>
        <p:txBody>
          <a:bodyPr>
            <a:normAutofit fontScale="90000"/>
          </a:bodyPr>
          <a:lstStyle/>
          <a:p>
            <a:pPr>
              <a:lnSpc>
                <a:spcPct val="115000"/>
              </a:lnSpc>
              <a:spcBef>
                <a:spcPts val="600"/>
              </a:spcBef>
              <a:spcAft>
                <a:spcPts val="600"/>
              </a:spcAft>
              <a:tabLst>
                <a:tab pos="180340" algn="l"/>
              </a:tabLst>
            </a:pP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r>
              <a:rPr lang="en-US" sz="1800" i="0" dirty="0">
                <a:solidFill>
                  <a:srgbClr val="808080"/>
                </a:solidFill>
                <a:effectLst/>
                <a:latin typeface="Trebuchet MS" panose="020B0603020202020204" pitchFamily="34" charset="0"/>
                <a:ea typeface="MS Mincho" panose="02020609040205080304" pitchFamily="49" charset="-128"/>
                <a:cs typeface="Times New Roman" panose="02020603050405020304" pitchFamily="18" charset="0"/>
              </a:rPr>
              <a:t> </a:t>
            </a: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r>
              <a:rPr lang="en-US" sz="1800" i="0" dirty="0">
                <a:solidFill>
                  <a:srgbClr val="808080"/>
                </a:solidFill>
                <a:effectLst/>
                <a:latin typeface="Trebuchet MS" panose="020B0603020202020204" pitchFamily="34" charset="0"/>
                <a:ea typeface="MS Mincho" panose="02020609040205080304" pitchFamily="49" charset="-128"/>
                <a:cs typeface="Times New Roman" panose="02020603050405020304" pitchFamily="18" charset="0"/>
              </a:rPr>
              <a:t> </a:t>
            </a:r>
            <a:br>
              <a:rPr lang="ro-RO" sz="1800" dirty="0">
                <a:effectLst/>
                <a:latin typeface="Trebuchet MS" panose="020B0603020202020204" pitchFamily="34" charset="0"/>
                <a:ea typeface="MS Mincho" panose="02020609040205080304" pitchFamily="49" charset="-128"/>
                <a:cs typeface="Times New Roman" panose="02020603050405020304" pitchFamily="18" charset="0"/>
              </a:rPr>
            </a:br>
            <a:endParaRPr lang="ro-RO" dirty="0"/>
          </a:p>
        </p:txBody>
      </p:sp>
      <p:sp>
        <p:nvSpPr>
          <p:cNvPr id="3" name="Substituent conținut 2"/>
          <p:cNvSpPr>
            <a:spLocks noGrp="1"/>
          </p:cNvSpPr>
          <p:nvPr>
            <p:ph idx="1"/>
          </p:nvPr>
        </p:nvSpPr>
        <p:spPr>
          <a:xfrm>
            <a:off x="949911" y="1649456"/>
            <a:ext cx="11114841" cy="4351338"/>
          </a:xfrm>
        </p:spPr>
        <p:txBody>
          <a:bodyPr>
            <a:normAutofit fontScale="70000" lnSpcReduction="20000"/>
          </a:bodyPr>
          <a:lstStyle/>
          <a:p>
            <a:pPr marL="0" indent="0" algn="ctr">
              <a:buNone/>
            </a:pPr>
            <a:r>
              <a:rPr lang="en-GB" sz="2000" dirty="0" smtClean="0">
                <a:latin typeface="Trebuchet MS" panose="020B0603020202020204" pitchFamily="34" charset="0"/>
              </a:rPr>
              <a:t>        </a:t>
            </a:r>
            <a:r>
              <a:rPr lang="ro-RO" sz="2000" dirty="0" smtClean="0">
                <a:latin typeface="Trebuchet MS" panose="020B0603020202020204" pitchFamily="34" charset="0"/>
              </a:rPr>
              <a:t> </a:t>
            </a:r>
            <a:r>
              <a:rPr lang="it-IT" sz="2600"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Ce este Venitul minim de </a:t>
            </a:r>
            <a:r>
              <a:rPr lang="it-IT" sz="2600"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in</a:t>
            </a:r>
            <a:r>
              <a:rPr lang="ro-RO" sz="2600"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cluziune</a:t>
            </a:r>
            <a:r>
              <a:rPr lang="it-IT" sz="2600"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rPr>
              <a:t> (VMI)?</a:t>
            </a:r>
            <a:endParaRPr lang="ro-RO" sz="2600"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ea typeface="Calibri" panose="020F0502020204030204" pitchFamily="34" charset="0"/>
              <a:cs typeface="Times New Roman" panose="02020603050405020304" pitchFamily="18" charset="0"/>
            </a:endParaRPr>
          </a:p>
          <a:p>
            <a:pPr marL="0" indent="0" algn="ctr">
              <a:buNone/>
            </a:pPr>
            <a:endParaRPr lang="ro-RO" sz="26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VMI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este</a:t>
            </a:r>
            <a:r>
              <a:rPr lang="ro-RO" sz="2600" dirty="0">
                <a:effectLst/>
                <a:latin typeface="Trebuchet MS" panose="020B0603020202020204" pitchFamily="34" charset="0"/>
                <a:ea typeface="Calibri" panose="020F0502020204030204" pitchFamily="34" charset="0"/>
                <a:cs typeface="Times New Roman" panose="02020603050405020304" pitchFamily="18" charset="0"/>
              </a:rPr>
              <a:t> </a:t>
            </a:r>
            <a:r>
              <a:rPr lang="en-GB" sz="2600" dirty="0" smtClean="0">
                <a:effectLst/>
                <a:latin typeface="Trebuchet MS" panose="020B0603020202020204" pitchFamily="34" charset="0"/>
                <a:ea typeface="Calibri" panose="020F0502020204030204" pitchFamily="34" charset="0"/>
                <a:cs typeface="Times New Roman" panose="02020603050405020304" pitchFamily="18" charset="0"/>
              </a:rPr>
              <a:t>un </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beneficiu </a:t>
            </a:r>
            <a:r>
              <a:rPr lang="ro-RO" sz="2600" dirty="0">
                <a:effectLst/>
                <a:latin typeface="Trebuchet MS" panose="020B0603020202020204" pitchFamily="34" charset="0"/>
                <a:ea typeface="Calibri" panose="020F0502020204030204" pitchFamily="34" charset="0"/>
                <a:cs typeface="Times New Roman" panose="02020603050405020304" pitchFamily="18" charset="0"/>
              </a:rPr>
              <a:t>de asistenţă socială </a:t>
            </a:r>
            <a:r>
              <a:rPr lang="ro-RO" sz="2600" dirty="0" smtClean="0">
                <a:latin typeface="Trebuchet MS" panose="020B0603020202020204" pitchFamily="34" charset="0"/>
                <a:ea typeface="Calibri" panose="020F0502020204030204" pitchFamily="34" charset="0"/>
                <a:cs typeface="Times New Roman" panose="02020603050405020304" pitchFamily="18" charset="0"/>
              </a:rPr>
              <a:t>și</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ro-RO" sz="2600" dirty="0">
                <a:effectLst/>
                <a:latin typeface="Trebuchet MS" panose="020B0603020202020204" pitchFamily="34" charset="0"/>
                <a:ea typeface="Calibri" panose="020F0502020204030204" pitchFamily="34" charset="0"/>
                <a:cs typeface="Times New Roman" panose="02020603050405020304" pitchFamily="18" charset="0"/>
              </a:rPr>
              <a:t>se </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acordă </a:t>
            </a:r>
            <a:r>
              <a:rPr lang="ro-RO" sz="2600" dirty="0">
                <a:effectLst/>
                <a:latin typeface="Trebuchet MS" panose="020B0603020202020204" pitchFamily="34" charset="0"/>
                <a:ea typeface="Calibri" panose="020F0502020204030204" pitchFamily="34" charset="0"/>
                <a:cs typeface="Times New Roman" panose="02020603050405020304" pitchFamily="18" charset="0"/>
              </a:rPr>
              <a:t>familiilor şi persoanelor singure aflate în situaţie de dificultate, în scopul prevenirii şi combaterii sărăciei şi riscului de excluziune socială.</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 </a:t>
            </a:r>
            <a:endParaRPr lang="ro-RO" sz="2600" dirty="0" smtClean="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ro-RO" sz="2600" dirty="0" smtClean="0">
                <a:latin typeface="Trebuchet MS" panose="020B0603020202020204" pitchFamily="34" charset="0"/>
                <a:ea typeface="Calibri" panose="020F0502020204030204" pitchFamily="34" charset="0"/>
                <a:cs typeface="Times New Roman" panose="02020603050405020304" pitchFamily="18" charset="0"/>
              </a:rPr>
              <a:t>	</a:t>
            </a:r>
            <a:r>
              <a:rPr lang="ro-RO" sz="2600" dirty="0" smtClean="0">
                <a:latin typeface="Trebuchet MS" panose="020B0603020202020204" pitchFamily="34" charset="0"/>
                <a:ea typeface="Calibri" panose="020F0502020204030204" pitchFamily="34" charset="0"/>
                <a:cs typeface="Times New Roman" panose="02020603050405020304" pitchFamily="18" charset="0"/>
              </a:rPr>
              <a:t>	Conform art. 2 din Legea nr. 196/2016, </a:t>
            </a:r>
            <a:r>
              <a:rPr lang="ro-RO" sz="2600" i="1" dirty="0" smtClean="0">
                <a:solidFill>
                  <a:schemeClr val="accent6"/>
                </a:solidFill>
                <a:latin typeface="Trebuchet MS" panose="020B0603020202020204" pitchFamily="34" charset="0"/>
                <a:ea typeface="Calibri" panose="020F0502020204030204" pitchFamily="34" charset="0"/>
                <a:cs typeface="Times New Roman" panose="02020603050405020304" pitchFamily="18" charset="0"/>
              </a:rPr>
              <a:t>„</a:t>
            </a:r>
            <a:r>
              <a:rPr lang="it-IT" sz="2600" i="1" dirty="0" smtClean="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Venitul </a:t>
            </a:r>
            <a:r>
              <a:rPr lang="it-IT" sz="2600" i="1"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minim de incluziune face parte din categoria beneficiilor de asistenţă socială selective definite la art. 8 alin. (1) lit. a) din Legea asistenţei sociale nr. 292/2011, cu modificările </a:t>
            </a:r>
            <a:r>
              <a:rPr lang="it-IT" sz="2600" i="1" dirty="0" smtClean="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ulterioare</a:t>
            </a:r>
            <a:r>
              <a:rPr lang="ro-RO" sz="2600" i="1" dirty="0" smtClean="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în sensul că se clasifică la </a:t>
            </a:r>
            <a:r>
              <a:rPr lang="ro-RO" sz="2600" i="1" dirty="0" smtClean="0">
                <a:latin typeface="Trebuchet MS" panose="020B0603020202020204" pitchFamily="34" charset="0"/>
                <a:ea typeface="Calibri" panose="020F0502020204030204" pitchFamily="34" charset="0"/>
                <a:cs typeface="Times New Roman" panose="02020603050405020304" pitchFamily="18" charset="0"/>
              </a:rPr>
              <a:t>„</a:t>
            </a:r>
            <a:r>
              <a:rPr lang="it-IT" sz="2600" i="1" dirty="0" smtClean="0">
                <a:effectLst/>
                <a:latin typeface="Trebuchet MS" panose="020B0603020202020204" pitchFamily="34" charset="0"/>
                <a:ea typeface="Calibri" panose="020F0502020204030204" pitchFamily="34" charset="0"/>
                <a:cs typeface="Times New Roman" panose="02020603050405020304" pitchFamily="18" charset="0"/>
              </a:rPr>
              <a:t>beneficii </a:t>
            </a:r>
            <a:r>
              <a:rPr lang="it-IT" sz="2600" i="1" dirty="0">
                <a:effectLst/>
                <a:latin typeface="Trebuchet MS" panose="020B0603020202020204" pitchFamily="34" charset="0"/>
                <a:ea typeface="Calibri" panose="020F0502020204030204" pitchFamily="34" charset="0"/>
                <a:cs typeface="Times New Roman" panose="02020603050405020304" pitchFamily="18" charset="0"/>
              </a:rPr>
              <a:t>de asistenţă socială selective, bazate pe testarea mijloacelor de trai ale persoanei singure sau familiei</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endParaRPr lang="ro-RO" sz="26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buNone/>
            </a:pP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 </a:t>
            </a:r>
            <a:r>
              <a:rPr lang="ro-RO" sz="2600" dirty="0" smtClean="0">
                <a:latin typeface="Trebuchet MS" panose="020B0603020202020204" pitchFamily="34" charset="0"/>
                <a:ea typeface="Calibri" panose="020F0502020204030204" pitchFamily="34" charset="0"/>
                <a:cs typeface="Times New Roman" panose="02020603050405020304" pitchFamily="18" charset="0"/>
              </a:rPr>
              <a:t>Art. 3 alin. (1) prevede faptul că</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VMI </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reprezintă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sprijinul financiar acordat de stat în scopul asigurării nivelului de trai minimal, pentru familiile şi persoanele singure aflate în </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situaţi</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i</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de </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dificultate</a:t>
            </a:r>
            <a:r>
              <a:rPr lang="ro-RO" sz="2600" dirty="0" smtClean="0">
                <a:effectLst/>
                <a:latin typeface="Trebuchet MS" panose="020B0603020202020204" pitchFamily="34" charset="0"/>
                <a:ea typeface="Calibri" panose="020F0502020204030204" pitchFamily="34" charset="0"/>
                <a:cs typeface="Times New Roman" panose="02020603050405020304" pitchFamily="18" charset="0"/>
              </a:rPr>
              <a:t>, adică</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600" dirty="0">
                <a:effectLst/>
                <a:latin typeface="Trebuchet MS" panose="020B0603020202020204" pitchFamily="34" charset="0"/>
                <a:ea typeface="Calibri" panose="020F0502020204030204" pitchFamily="34" charset="0"/>
                <a:cs typeface="Times New Roman" panose="02020603050405020304" pitchFamily="18" charset="0"/>
              </a:rPr>
              <a:t>situaţia în care se află persoanele care, la un moment dat, pe parcursul vieţii, din cauze socioeconomice, de sănătate şi/sau care rezultă din mediul social de viaţă, şi-au pierdut sau le-au fost limitate propriile capacităţi de integrare socială, precum şi pentru prevenirea riscului sărăciei în rândul copiilor şi stimularea participării acestora în sistemul de educaţie</a:t>
            </a:r>
            <a:r>
              <a:rPr lang="it-IT" sz="2600" dirty="0" smtClean="0">
                <a:effectLst/>
                <a:latin typeface="Trebuchet MS" panose="020B0603020202020204" pitchFamily="34" charset="0"/>
                <a:ea typeface="Calibri" panose="020F0502020204030204" pitchFamily="34" charset="0"/>
                <a:cs typeface="Times New Roman" panose="02020603050405020304" pitchFamily="18" charset="0"/>
              </a:rPr>
              <a:t>.</a:t>
            </a:r>
            <a:endParaRPr lang="ro-RO" sz="26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ro-RO" sz="2000" dirty="0">
              <a:effectLst/>
              <a:latin typeface="Trebuchet MS" panose="020B0603020202020204" pitchFamily="34" charset="0"/>
              <a:ea typeface="MS Mincho" panose="02020609040205080304" pitchFamily="49" charset="-128"/>
              <a:cs typeface="Times New Roman" panose="02020603050405020304" pitchFamily="18" charset="0"/>
            </a:endParaRPr>
          </a:p>
          <a:p>
            <a:pPr algn="just">
              <a:lnSpc>
                <a:spcPct val="115000"/>
              </a:lnSpc>
              <a:spcBef>
                <a:spcPts val="600"/>
              </a:spcBef>
              <a:spcAft>
                <a:spcPts val="600"/>
              </a:spcAft>
              <a:tabLst>
                <a:tab pos="180340" algn="l"/>
                <a:tab pos="457200" algn="l"/>
                <a:tab pos="914400" algn="l"/>
                <a:tab pos="1371600" algn="l"/>
                <a:tab pos="1828800" algn="l"/>
                <a:tab pos="2286000" algn="l"/>
                <a:tab pos="2743200" algn="l"/>
                <a:tab pos="3060700" algn="l"/>
                <a:tab pos="3200400" algn="l"/>
                <a:tab pos="3657600" algn="l"/>
                <a:tab pos="4114800" algn="l"/>
                <a:tab pos="4572000" algn="l"/>
                <a:tab pos="5029200" algn="l"/>
                <a:tab pos="5486400" algn="l"/>
              </a:tabLst>
            </a:pPr>
            <a:endParaRPr lang="ro-RO" sz="1800" dirty="0">
              <a:effectLst/>
              <a:latin typeface="Trebuchet MS" panose="020B0603020202020204" pitchFamily="34" charset="0"/>
              <a:ea typeface="MS Mincho" panose="02020609040205080304" pitchFamily="49" charset="-128"/>
              <a:cs typeface="Times New Roman" panose="02020603050405020304" pitchFamily="18" charset="0"/>
            </a:endParaRPr>
          </a:p>
          <a:p>
            <a:pPr algn="just"/>
            <a:endParaRPr lang="ro-RO" sz="2200" dirty="0">
              <a:latin typeface="Trebuchet MS" panose="020B0603020202020204" pitchFamily="34" charset="0"/>
            </a:endParaRPr>
          </a:p>
        </p:txBody>
      </p:sp>
      <p:sp>
        <p:nvSpPr>
          <p:cNvPr id="4" name="Slide Number Placeholder 3"/>
          <p:cNvSpPr>
            <a:spLocks noGrp="1"/>
          </p:cNvSpPr>
          <p:nvPr>
            <p:ph type="sldNum" sz="quarter" idx="12"/>
          </p:nvPr>
        </p:nvSpPr>
        <p:spPr>
          <a:xfrm rot="10800000" flipV="1">
            <a:off x="10963656" y="6647688"/>
            <a:ext cx="1371600" cy="210312"/>
          </a:xfrm>
        </p:spPr>
        <p:txBody>
          <a:bodyPr/>
          <a:lstStyle/>
          <a:p>
            <a:r>
              <a:rPr lang="en-GB" dirty="0" smtClean="0"/>
              <a:t>2</a:t>
            </a:r>
            <a:endParaRPr lang="ro-RO" dirty="0"/>
          </a:p>
        </p:txBody>
      </p:sp>
      <p:pic>
        <p:nvPicPr>
          <p:cNvPr id="2"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12251" y="6028383"/>
            <a:ext cx="1703544" cy="623998"/>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3087912" y="6038900"/>
            <a:ext cx="12848389"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GB" altLang="en-US"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rPr>
              <a:t>Agenţia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1384917" y="197457"/>
            <a:ext cx="10402912"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199" y="1034737"/>
            <a:ext cx="10515600" cy="944984"/>
          </a:xfrm>
        </p:spPr>
        <p:txBody>
          <a:bodyPr>
            <a:normAutofit/>
          </a:bodyPr>
          <a:lstStyle/>
          <a:p>
            <a:pPr algn="ctr"/>
            <a:r>
              <a:rPr lang="ro-RO" sz="2400" b="1"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rPr>
              <a:t>Componentele VMI</a:t>
            </a:r>
            <a:endParaRPr lang="ro-RO" sz="2400" b="1"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1313895" y="1928652"/>
            <a:ext cx="10750858" cy="3939488"/>
          </a:xfrm>
        </p:spPr>
        <p:txBody>
          <a:bodyPr>
            <a:normAutofit fontScale="25000" lnSpcReduction="20000"/>
          </a:bodyPr>
          <a:lstStyle/>
          <a:p>
            <a:pPr marL="0" indent="0" algn="just">
              <a:lnSpc>
                <a:spcPct val="125000"/>
              </a:lnSpc>
              <a:buNone/>
            </a:pPr>
            <a:endParaRPr lang="en-GB" sz="2000" dirty="0"/>
          </a:p>
          <a:p>
            <a:pPr algn="just">
              <a:lnSpc>
                <a:spcPct val="115000"/>
              </a:lnSpc>
              <a:spcBef>
                <a:spcPts val="0"/>
              </a:spcBef>
              <a:buNone/>
            </a:pPr>
            <a:r>
              <a:rPr lang="ro-RO" sz="80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8000" dirty="0" smtClean="0">
                <a:effectLst/>
                <a:latin typeface="Trebuchet MS" panose="020B0603020202020204" pitchFamily="34" charset="0"/>
                <a:ea typeface="Calibri" panose="020F0502020204030204" pitchFamily="34" charset="0"/>
                <a:cs typeface="Times New Roman" panose="02020603050405020304" pitchFamily="18" charset="0"/>
              </a:rPr>
              <a:t>Venitul </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minim de incluziune se compune din una sau mai multe din </a:t>
            </a:r>
            <a:r>
              <a:rPr lang="it-IT" sz="8000" dirty="0" smtClean="0">
                <a:effectLst/>
                <a:latin typeface="Trebuchet MS" panose="020B0603020202020204" pitchFamily="34" charset="0"/>
                <a:ea typeface="Calibri" panose="020F0502020204030204" pitchFamily="34" charset="0"/>
                <a:cs typeface="Times New Roman" panose="02020603050405020304" pitchFamily="18" charset="0"/>
              </a:rPr>
              <a:t>următoarele</a:t>
            </a:r>
            <a:r>
              <a:rPr lang="ro-RO" sz="80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8000" dirty="0" smtClean="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categorii </a:t>
            </a:r>
            <a:r>
              <a:rPr lang="it-IT" sz="8000"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de ajutoare </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financiare</a:t>
            </a:r>
            <a:r>
              <a:rPr lang="it-IT" sz="8000" dirty="0" smtClean="0">
                <a:effectLst/>
                <a:latin typeface="Trebuchet MS" panose="020B0603020202020204" pitchFamily="34" charset="0"/>
                <a:ea typeface="Calibri" panose="020F0502020204030204" pitchFamily="34" charset="0"/>
                <a:cs typeface="Times New Roman" panose="02020603050405020304" pitchFamily="18" charset="0"/>
              </a:rPr>
              <a:t>:</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Font typeface="Arial" panose="020B0604020202020204" pitchFamily="34" charset="0"/>
              <a:buChar char="•"/>
            </a:pPr>
            <a:r>
              <a:rPr lang="it-IT" sz="8000" b="1" dirty="0" smtClean="0">
                <a:effectLst/>
                <a:latin typeface="Trebuchet MS" panose="020B0603020202020204" pitchFamily="34" charset="0"/>
                <a:ea typeface="Calibri" panose="020F0502020204030204" pitchFamily="34" charset="0"/>
                <a:cs typeface="Times New Roman" panose="02020603050405020304" pitchFamily="18" charset="0"/>
              </a:rPr>
              <a:t>ajutor de incluziune;</a:t>
            </a:r>
            <a:endParaRPr lang="ro-RO" sz="8000" dirty="0" smtClean="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Font typeface="Arial" panose="020B0604020202020204" pitchFamily="34" charset="0"/>
              <a:buChar char="•"/>
            </a:pPr>
            <a:r>
              <a:rPr lang="it-IT" sz="8000" b="1" dirty="0" smtClean="0">
                <a:effectLst/>
                <a:latin typeface="Trebuchet MS" panose="020B0603020202020204" pitchFamily="34" charset="0"/>
                <a:ea typeface="Calibri" panose="020F0502020204030204" pitchFamily="34" charset="0"/>
                <a:cs typeface="Times New Roman" panose="02020603050405020304" pitchFamily="18" charset="0"/>
              </a:rPr>
              <a:t>ajutor pentru familia cu copii.</a:t>
            </a:r>
            <a:endParaRPr lang="ro-RO" sz="8000" b="1" dirty="0" smtClean="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None/>
            </a:pPr>
            <a:endParaRPr lang="ro-RO" sz="8000" dirty="0" smtClean="0">
              <a:effectLst/>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lnSpc>
                <a:spcPct val="115000"/>
              </a:lnSpc>
              <a:spcAft>
                <a:spcPts val="800"/>
              </a:spcAft>
              <a:buNone/>
            </a:pPr>
            <a:r>
              <a:rPr lang="ro-RO" sz="8000" dirty="0" smtClean="0">
                <a:latin typeface="Trebuchet MS" panose="020B0603020202020204" pitchFamily="34" charset="0"/>
                <a:ea typeface="Calibri" panose="020F0502020204030204" pitchFamily="34" charset="0"/>
                <a:cs typeface="Times New Roman" panose="02020603050405020304" pitchFamily="18" charset="0"/>
              </a:rPr>
              <a:t>		</a:t>
            </a:r>
            <a:r>
              <a:rPr lang="it-IT" sz="8000" dirty="0" smtClean="0">
                <a:latin typeface="Trebuchet MS" panose="020B0603020202020204" pitchFamily="34" charset="0"/>
                <a:ea typeface="Calibri" panose="020F0502020204030204" pitchFamily="34" charset="0"/>
                <a:cs typeface="Times New Roman" panose="02020603050405020304" pitchFamily="18" charset="0"/>
              </a:rPr>
              <a:t>În </a:t>
            </a:r>
            <a:r>
              <a:rPr lang="it-IT" sz="8000" dirty="0" smtClean="0">
                <a:latin typeface="Trebuchet MS" panose="020B0603020202020204" pitchFamily="34" charset="0"/>
                <a:ea typeface="Calibri" panose="020F0502020204030204" pitchFamily="34" charset="0"/>
                <a:cs typeface="Times New Roman" panose="02020603050405020304" pitchFamily="18" charset="0"/>
              </a:rPr>
              <a:t>funcţie de nevoile familiei/persoanei singure, venitul minim de incluziune este însoţit de alte </a:t>
            </a:r>
            <a:r>
              <a:rPr lang="it-IT" sz="8000" dirty="0" smtClean="0">
                <a:solidFill>
                  <a:schemeClr val="accent6"/>
                </a:solidFill>
                <a:latin typeface="Trebuchet MS" panose="020B0603020202020204" pitchFamily="34" charset="0"/>
                <a:ea typeface="Calibri" panose="020F0502020204030204" pitchFamily="34" charset="0"/>
                <a:cs typeface="Times New Roman" panose="02020603050405020304" pitchFamily="18" charset="0"/>
              </a:rPr>
              <a:t>măsuri de asistenţă socială complementare</a:t>
            </a:r>
            <a:r>
              <a:rPr lang="it-IT" sz="8000" dirty="0" smtClean="0">
                <a:latin typeface="Trebuchet MS" panose="020B0603020202020204" pitchFamily="34" charset="0"/>
                <a:ea typeface="Calibri" panose="020F0502020204030204" pitchFamily="34" charset="0"/>
                <a:cs typeface="Times New Roman" panose="02020603050405020304" pitchFamily="18" charset="0"/>
              </a:rPr>
              <a:t>, acordate în bani şi/sau în natură, după cum urmează:</a:t>
            </a:r>
            <a:endParaRPr lang="ro-RO" sz="8000" b="1" dirty="0" smtClean="0">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Font typeface="Arial" panose="020B0604020202020204" pitchFamily="34" charset="0"/>
              <a:buChar char="•"/>
            </a:pPr>
            <a:r>
              <a:rPr lang="it-IT" sz="8000" b="1" dirty="0" smtClean="0">
                <a:latin typeface="Trebuchet MS" panose="020B0603020202020204" pitchFamily="34" charset="0"/>
                <a:ea typeface="Calibri" panose="020F0502020204030204" pitchFamily="34" charset="0"/>
                <a:cs typeface="Times New Roman" panose="02020603050405020304" pitchFamily="18" charset="0"/>
              </a:rPr>
              <a:t>stimulente</a:t>
            </a:r>
            <a:r>
              <a:rPr lang="it-IT" sz="8000" b="1" dirty="0" smtClean="0">
                <a:latin typeface="Trebuchet MS" panose="020B0603020202020204" pitchFamily="34" charset="0"/>
                <a:ea typeface="Calibri" panose="020F0502020204030204" pitchFamily="34" charset="0"/>
                <a:cs typeface="Times New Roman" panose="02020603050405020304" pitchFamily="18" charset="0"/>
              </a:rPr>
              <a:t>;</a:t>
            </a:r>
            <a:endParaRPr lang="ro-RO" sz="8000" dirty="0" smtClean="0">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Font typeface="Arial" panose="020B0604020202020204" pitchFamily="34" charset="0"/>
              <a:buChar char="•"/>
            </a:pPr>
            <a:r>
              <a:rPr lang="it-IT" sz="8000" b="1" dirty="0" smtClean="0">
                <a:latin typeface="Trebuchet MS" panose="020B0603020202020204" pitchFamily="34" charset="0"/>
                <a:ea typeface="Calibri" panose="020F0502020204030204" pitchFamily="34" charset="0"/>
                <a:cs typeface="Times New Roman" panose="02020603050405020304" pitchFamily="18" charset="0"/>
              </a:rPr>
              <a:t>facilităţi </a:t>
            </a:r>
            <a:r>
              <a:rPr lang="it-IT" sz="8000" b="1" dirty="0" smtClean="0">
                <a:latin typeface="Trebuchet MS" panose="020B0603020202020204" pitchFamily="34" charset="0"/>
                <a:ea typeface="Calibri" panose="020F0502020204030204" pitchFamily="34" charset="0"/>
                <a:cs typeface="Times New Roman" panose="02020603050405020304" pitchFamily="18" charset="0"/>
              </a:rPr>
              <a:t>contributive;</a:t>
            </a:r>
            <a:endParaRPr lang="ro-RO" sz="8000" dirty="0" smtClean="0">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0"/>
              </a:spcBef>
              <a:buFont typeface="Arial" panose="020B0604020202020204" pitchFamily="34" charset="0"/>
              <a:buChar char="•"/>
            </a:pPr>
            <a:r>
              <a:rPr lang="it-IT" sz="8000" b="1" dirty="0" smtClean="0">
                <a:latin typeface="Trebuchet MS" panose="020B0603020202020204" pitchFamily="34" charset="0"/>
                <a:ea typeface="Calibri" panose="020F0502020204030204" pitchFamily="34" charset="0"/>
                <a:cs typeface="Times New Roman" panose="02020603050405020304" pitchFamily="18" charset="0"/>
              </a:rPr>
              <a:t>alte </a:t>
            </a:r>
            <a:r>
              <a:rPr lang="it-IT" sz="8000" b="1" dirty="0" smtClean="0">
                <a:latin typeface="Trebuchet MS" panose="020B0603020202020204" pitchFamily="34" charset="0"/>
                <a:ea typeface="Calibri" panose="020F0502020204030204" pitchFamily="34" charset="0"/>
                <a:cs typeface="Times New Roman" panose="02020603050405020304" pitchFamily="18" charset="0"/>
              </a:rPr>
              <a:t>drepturi complementare.</a:t>
            </a:r>
            <a:endParaRPr lang="ro-RO" sz="8000" dirty="0" smtClean="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25000"/>
              </a:lnSpc>
              <a:buNone/>
            </a:pPr>
            <a:endParaRPr lang="ro-RO" sz="8000" dirty="0">
              <a:latin typeface="Trebuchet MS" panose="020B0603020202020204" pitchFamily="34" charset="0"/>
            </a:endParaRPr>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r>
              <a:rPr lang="ro-RO" sz="2000" dirty="0"/>
              <a:t>e va intitula ”Ghidul cuprinzând o colecție de spețe și bune practici privind aplicarea legilor specifice referitoare la toate beneficiile plătite de către ANPIS/Agenții teritoriale”. Acest ghid va fi un instrument  de optimizare a modalităților de aplicare unitară a legislației existente la nivel </a:t>
            </a:r>
            <a:r>
              <a:rPr lang="ro-RO" sz="2000" dirty="0" err="1"/>
              <a:t>naţional</a:t>
            </a:r>
            <a:r>
              <a:rPr lang="ro-RO" sz="2000" dirty="0"/>
              <a:t>, de eficientizare a activității administrației publice, în raport cu cetățenii, A.J.P.I.S.-uri și alte instituții publice.</a:t>
            </a: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a:p>
            <a:pPr marL="0" indent="0" algn="just">
              <a:lnSpc>
                <a:spcPct val="125000"/>
              </a:lnSpc>
              <a:buNone/>
            </a:pPr>
            <a:endParaRPr lang="ro-RO" sz="2000" dirty="0"/>
          </a:p>
        </p:txBody>
      </p:sp>
      <p:sp>
        <p:nvSpPr>
          <p:cNvPr id="5" name="Slide Number Placeholder 4"/>
          <p:cNvSpPr>
            <a:spLocks noGrp="1"/>
          </p:cNvSpPr>
          <p:nvPr>
            <p:ph type="sldNum" sz="quarter" idx="12"/>
          </p:nvPr>
        </p:nvSpPr>
        <p:spPr>
          <a:xfrm>
            <a:off x="8638032" y="6319774"/>
            <a:ext cx="2743200" cy="365125"/>
          </a:xfrm>
        </p:spPr>
        <p:txBody>
          <a:bodyPr/>
          <a:lstStyle/>
          <a:p>
            <a:fld id="{82A182CC-FEF9-4656-BFFD-AE8DECF81B8F}" type="slidenum">
              <a:rPr lang="ro-RO" smtClean="0"/>
            </a:fld>
            <a:endParaRPr lang="ro-RO" dirty="0"/>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331731" y="6074396"/>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3931920" y="6037813"/>
            <a:ext cx="7872984"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en-GB" altLang="en-US"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rPr>
              <a:t>Agenţia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1367161" y="126436"/>
            <a:ext cx="10145460"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200" y="955675"/>
            <a:ext cx="10160358" cy="373063"/>
          </a:xfrm>
        </p:spPr>
        <p:txBody>
          <a:bodyPr>
            <a:normAutofit fontScale="90000"/>
          </a:bodyPr>
          <a:lstStyle/>
          <a:p>
            <a:pPr algn="ctr"/>
            <a:r>
              <a:rPr lang="ro-RO" sz="2800" b="1" dirty="0">
                <a:latin typeface="Trebuchet MS" panose="020B0603020202020204" pitchFamily="34" charset="0"/>
                <a:cs typeface="Arial" panose="020B0604020202020204" pitchFamily="34" charset="0"/>
              </a:rPr>
              <a:t> </a:t>
            </a:r>
            <a:endParaRPr lang="ro-RO" sz="2800" b="1" dirty="0">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985420" y="1447060"/>
            <a:ext cx="11017189" cy="4909289"/>
          </a:xfrm>
        </p:spPr>
        <p:txBody>
          <a:bodyPr>
            <a:normAutofit/>
          </a:bodyPr>
          <a:lstStyle/>
          <a:p>
            <a:pPr marL="0" indent="0" algn="just">
              <a:lnSpc>
                <a:spcPct val="115000"/>
              </a:lnSpc>
              <a:buNone/>
            </a:pPr>
            <a:endParaRPr lang="en-GB" sz="400" dirty="0">
              <a:latin typeface="Trebuchet MS" panose="020B0603020202020204" pitchFamily="34" charset="0"/>
              <a:cs typeface="Times New Roman" panose="02020603050405020304" pitchFamily="18" charset="0"/>
            </a:endParaRPr>
          </a:p>
          <a:p>
            <a:pPr marL="342900" indent="-342900" algn="just">
              <a:lnSpc>
                <a:spcPct val="115000"/>
              </a:lnSpc>
              <a:spcAft>
                <a:spcPts val="800"/>
              </a:spcAft>
              <a:buNone/>
            </a:pPr>
            <a:r>
              <a:rPr lang="ro-RO" sz="2200" b="1" dirty="0" smtClean="0">
                <a:latin typeface="Trebuchet MS" panose="020B0603020202020204" pitchFamily="34" charset="0"/>
                <a:ea typeface="Calibri" panose="020F0502020204030204" pitchFamily="34" charset="0"/>
                <a:cs typeface="Times New Roman" panose="02020603050405020304" pitchFamily="18" charset="0"/>
              </a:rPr>
              <a:t>	</a:t>
            </a:r>
            <a:r>
              <a:rPr lang="ro-RO" sz="2400" dirty="0" smtClean="0">
                <a:latin typeface="Trebuchet MS" panose="020B0603020202020204" pitchFamily="34" charset="0"/>
                <a:ea typeface="Calibri" panose="020F0502020204030204" pitchFamily="34" charset="0"/>
                <a:cs typeface="Times New Roman" panose="02020603050405020304" pitchFamily="18" charset="0"/>
              </a:rPr>
              <a:t>	</a:t>
            </a:r>
            <a:r>
              <a:rPr lang="it-IT" sz="2200" dirty="0" smtClean="0">
                <a:effectLst/>
                <a:latin typeface="Trebuchet MS" panose="020B0603020202020204" pitchFamily="34" charset="0"/>
                <a:ea typeface="Calibri" panose="020F0502020204030204" pitchFamily="34" charset="0"/>
                <a:cs typeface="Times New Roman" panose="02020603050405020304" pitchFamily="18" charset="0"/>
              </a:rPr>
              <a:t>Pentru </a:t>
            </a:r>
            <a:r>
              <a:rPr lang="it-IT" sz="2200" dirty="0">
                <a:effectLst/>
                <a:latin typeface="Trebuchet MS" panose="020B0603020202020204" pitchFamily="34" charset="0"/>
                <a:ea typeface="Calibri" panose="020F0502020204030204" pitchFamily="34" charset="0"/>
                <a:cs typeface="Times New Roman" panose="02020603050405020304" pitchFamily="18" charset="0"/>
              </a:rPr>
              <a:t>situaţii de dificultate şi pentru prevenirea sau reducerea riscului de sărăcie şi excluziune socială ale unuia sau mai multor membri din familie a căror nevoie identificată constituie o situaţie particulară şi necesită intervenţie </a:t>
            </a:r>
            <a:r>
              <a:rPr lang="it-IT" sz="2200" dirty="0" smtClean="0">
                <a:effectLst/>
                <a:latin typeface="Trebuchet MS" panose="020B0603020202020204" pitchFamily="34" charset="0"/>
                <a:ea typeface="Calibri" panose="020F0502020204030204" pitchFamily="34" charset="0"/>
                <a:cs typeface="Times New Roman" panose="02020603050405020304" pitchFamily="18" charset="0"/>
              </a:rPr>
              <a:t>individualizată</a:t>
            </a:r>
            <a:r>
              <a:rPr lang="ro-RO" sz="2200" dirty="0" smtClean="0">
                <a:effectLst/>
                <a:latin typeface="Trebuchet MS" panose="020B0603020202020204" pitchFamily="34" charset="0"/>
                <a:ea typeface="Calibri" panose="020F0502020204030204" pitchFamily="34" charset="0"/>
                <a:cs typeface="Times New Roman" panose="02020603050405020304" pitchFamily="18" charset="0"/>
              </a:rPr>
              <a:t>, ajutoarele financiare componente ale venitului minim de incluziune și măsurile de asistență socială complementare, prevăzute la art. 3 se completează cu cele prevăzute de art. 4</a:t>
            </a:r>
            <a:r>
              <a:rPr lang="it-IT" sz="2200" dirty="0" smtClean="0">
                <a:effectLst/>
                <a:latin typeface="Trebuchet MS" panose="020B0603020202020204" pitchFamily="34" charset="0"/>
                <a:ea typeface="Calibri" panose="020F0502020204030204" pitchFamily="34" charset="0"/>
                <a:cs typeface="Times New Roman" panose="02020603050405020304" pitchFamily="18" charset="0"/>
              </a:rPr>
              <a:t>,</a:t>
            </a:r>
            <a:r>
              <a:rPr lang="ro-RO" sz="2200" dirty="0" smtClean="0">
                <a:effectLst/>
                <a:latin typeface="Trebuchet MS" panose="020B0603020202020204" pitchFamily="34" charset="0"/>
                <a:ea typeface="Calibri" panose="020F0502020204030204" pitchFamily="34" charset="0"/>
                <a:cs typeface="Times New Roman" panose="02020603050405020304" pitchFamily="18" charset="0"/>
              </a:rPr>
              <a:t> în sensul că</a:t>
            </a:r>
            <a:r>
              <a:rPr lang="it-IT" sz="22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200" dirty="0">
                <a:effectLst/>
                <a:latin typeface="Trebuchet MS" panose="020B0603020202020204" pitchFamily="34" charset="0"/>
                <a:ea typeface="Calibri" panose="020F0502020204030204" pitchFamily="34" charset="0"/>
                <a:cs typeface="Times New Roman" panose="02020603050405020304" pitchFamily="18" charset="0"/>
              </a:rPr>
              <a:t>se pot acorda </a:t>
            </a:r>
            <a:r>
              <a:rPr lang="it-IT" sz="2200" b="1" dirty="0">
                <a:effectLst/>
                <a:latin typeface="Trebuchet MS" panose="020B0603020202020204" pitchFamily="34" charset="0"/>
                <a:ea typeface="Calibri" panose="020F0502020204030204" pitchFamily="34" charset="0"/>
                <a:cs typeface="Times New Roman" panose="02020603050405020304" pitchFamily="18" charset="0"/>
              </a:rPr>
              <a:t>ajutoare de urgenţă şi/sau ajutoare comunitare, precum şi măsuri de facilitare a accesului pe piaţa muncii, a accesului la servicii de sănătate şi educaţie, la servicii sociale şi locuire</a:t>
            </a:r>
            <a:r>
              <a:rPr lang="it-IT" sz="2200" dirty="0">
                <a:effectLst/>
                <a:latin typeface="Trebuchet MS" panose="020B0603020202020204" pitchFamily="34" charset="0"/>
                <a:ea typeface="Calibri" panose="020F0502020204030204" pitchFamily="34" charset="0"/>
                <a:cs typeface="Times New Roman" panose="02020603050405020304" pitchFamily="18" charset="0"/>
              </a:rPr>
              <a:t>, susţinute din bugetul de stat, din bugetele locale sau fonduri </a:t>
            </a:r>
            <a:r>
              <a:rPr lang="it-IT" sz="2200" dirty="0" smtClean="0">
                <a:effectLst/>
                <a:latin typeface="Trebuchet MS" panose="020B0603020202020204" pitchFamily="34" charset="0"/>
                <a:ea typeface="Calibri" panose="020F0502020204030204" pitchFamily="34" charset="0"/>
                <a:cs typeface="Times New Roman" panose="02020603050405020304" pitchFamily="18" charset="0"/>
              </a:rPr>
              <a:t>externe</a:t>
            </a:r>
            <a:r>
              <a:rPr lang="ro-RO" sz="2200" dirty="0" smtClean="0">
                <a:effectLst/>
                <a:latin typeface="Trebuchet MS" panose="020B0603020202020204" pitchFamily="34" charset="0"/>
                <a:ea typeface="Calibri" panose="020F0502020204030204" pitchFamily="34" charset="0"/>
                <a:cs typeface="Times New Roman" panose="02020603050405020304" pitchFamily="18" charset="0"/>
              </a:rPr>
              <a:t>.</a:t>
            </a:r>
            <a:endParaRPr lang="ro-RO" sz="22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25000"/>
              </a:lnSpc>
              <a:buNone/>
            </a:pPr>
            <a:endParaRPr lang="ro-RO" sz="2000" dirty="0">
              <a:latin typeface="Trebuchet MS" panose="020B0603020202020204" pitchFamily="34" charset="0"/>
            </a:endParaRPr>
          </a:p>
          <a:p>
            <a:endParaRPr lang="ro-RO" dirty="0"/>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574447" y="5990768"/>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rot="10800000" flipV="1">
            <a:off x="3879542" y="5915241"/>
            <a:ext cx="799878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rPr>
              <a:t>Agenţia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1402671" y="250723"/>
            <a:ext cx="10101071"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200" y="928223"/>
            <a:ext cx="10302025" cy="1016488"/>
          </a:xfrm>
        </p:spPr>
        <p:txBody>
          <a:bodyPr>
            <a:normAutofit/>
          </a:bodyPr>
          <a:lstStyle/>
          <a:p>
            <a:pPr algn="ctr"/>
            <a:br>
              <a:rPr lang="en-GB" sz="2400" b="1" dirty="0" smtClean="0">
                <a:latin typeface="Trebuchet MS" panose="020B0603020202020204" pitchFamily="34" charset="0"/>
                <a:cs typeface="Arial" panose="020B0604020202020204" pitchFamily="34" charset="0"/>
              </a:rPr>
            </a:br>
            <a:r>
              <a:rPr lang="ro-RO" sz="2400" b="1" dirty="0" smtClean="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rPr>
              <a:t>Beneficiarii </a:t>
            </a:r>
            <a:r>
              <a:rPr lang="ro-RO" sz="2400" b="1"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rPr>
              <a:t>VMI</a:t>
            </a:r>
            <a:endParaRPr lang="ro-RO" sz="2400" b="1" dirty="0">
              <a:solidFill>
                <a:schemeClr val="accent6">
                  <a:lumMod val="75000"/>
                </a:schemeClr>
              </a:solidFill>
              <a:effectLst>
                <a:outerShdw blurRad="38100" dist="38100" dir="2700000" algn="tl">
                  <a:srgbClr val="000000">
                    <a:alpha val="43137"/>
                  </a:srgbClr>
                </a:outerShdw>
              </a:effectLst>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1331650" y="2096544"/>
            <a:ext cx="10546672" cy="3744108"/>
          </a:xfrm>
          <a:ln>
            <a:noFill/>
          </a:ln>
        </p:spPr>
        <p:txBody>
          <a:bodyPr>
            <a:normAutofit fontScale="25000" lnSpcReduction="20000"/>
          </a:bodyPr>
          <a:lstStyle/>
          <a:p>
            <a:pPr marL="0" indent="0" algn="just">
              <a:lnSpc>
                <a:spcPct val="115000"/>
              </a:lnSpc>
              <a:spcAft>
                <a:spcPts val="800"/>
              </a:spcAft>
              <a:buNone/>
            </a:pPr>
            <a:r>
              <a:rPr lang="ro-RO" sz="8000" b="1" dirty="0" smtClean="0">
                <a:effectLst/>
                <a:latin typeface="Trebuchet MS" panose="020B0603020202020204" pitchFamily="34" charset="0"/>
                <a:ea typeface="Calibri" panose="020F0502020204030204" pitchFamily="34" charset="0"/>
                <a:cs typeface="Times New Roman" panose="02020603050405020304" pitchFamily="18" charset="0"/>
              </a:rPr>
              <a:t>	Potrivit art. 7, b</a:t>
            </a:r>
            <a:r>
              <a:rPr lang="it-IT" sz="8000" b="1" dirty="0" smtClean="0">
                <a:effectLst/>
                <a:latin typeface="Trebuchet MS" panose="020B0603020202020204" pitchFamily="34" charset="0"/>
                <a:ea typeface="Calibri" panose="020F0502020204030204" pitchFamily="34" charset="0"/>
                <a:cs typeface="Times New Roman" panose="02020603050405020304" pitchFamily="18" charset="0"/>
              </a:rPr>
              <a:t>eneficiari</a:t>
            </a:r>
            <a:r>
              <a:rPr lang="ro-RO" sz="8000" b="1" dirty="0" smtClean="0">
                <a:effectLst/>
                <a:latin typeface="Trebuchet MS" panose="020B0603020202020204" pitchFamily="34" charset="0"/>
                <a:ea typeface="Calibri" panose="020F0502020204030204" pitchFamily="34" charset="0"/>
                <a:cs typeface="Times New Roman" panose="02020603050405020304" pitchFamily="18" charset="0"/>
              </a:rPr>
              <a:t>i</a:t>
            </a:r>
            <a:r>
              <a:rPr lang="it-IT" sz="8000" b="1" dirty="0" smtClean="0">
                <a:effectLst/>
                <a:latin typeface="Trebuchet MS" panose="020B0603020202020204" pitchFamily="34" charset="0"/>
                <a:ea typeface="Calibri" panose="020F0502020204030204" pitchFamily="34" charset="0"/>
                <a:cs typeface="Times New Roman" panose="02020603050405020304" pitchFamily="18" charset="0"/>
              </a:rPr>
              <a:t> venitului </a:t>
            </a:r>
            <a:r>
              <a:rPr lang="it-IT" sz="8000" b="1" dirty="0">
                <a:effectLst/>
                <a:latin typeface="Trebuchet MS" panose="020B0603020202020204" pitchFamily="34" charset="0"/>
                <a:ea typeface="Calibri" panose="020F0502020204030204" pitchFamily="34" charset="0"/>
                <a:cs typeface="Times New Roman" panose="02020603050405020304" pitchFamily="18" charset="0"/>
              </a:rPr>
              <a:t>minim de incluziune sunt:</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ro-RO" sz="8000" dirty="0">
                <a:effectLst/>
                <a:latin typeface="Trebuchet MS" panose="020B0603020202020204" pitchFamily="34" charset="0"/>
                <a:ea typeface="Calibri" panose="020F0502020204030204" pitchFamily="34" charset="0"/>
                <a:cs typeface="Times New Roman" panose="02020603050405020304" pitchFamily="18" charset="0"/>
              </a:rPr>
              <a:t>familiile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şi</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persoanele singure,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cetăţeni</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români, care au domiciliul sau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reşedinţa</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în România.</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ro-RO" sz="8000" dirty="0">
                <a:effectLst/>
                <a:latin typeface="Trebuchet MS" panose="020B0603020202020204" pitchFamily="34" charset="0"/>
                <a:ea typeface="Calibri" panose="020F0502020204030204" pitchFamily="34" charset="0"/>
                <a:cs typeface="Times New Roman" panose="02020603050405020304" pitchFamily="18" charset="0"/>
              </a:rPr>
              <a:t>familiile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şi</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persoanele singure,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cetăţeni</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români, fără domiciliu sau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reşedinţă</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şi</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fără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locuinţă</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(persoane fără adăpost) beneficiază de venit minim de incluziune numai pe perioada în care se află în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evidenţa</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serviciilor publice de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asistenţă</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socială de la nivelul </a:t>
            </a:r>
            <a:r>
              <a:rPr lang="ro-RO" sz="8000" dirty="0" err="1">
                <a:effectLst/>
                <a:latin typeface="Trebuchet MS" panose="020B0603020202020204" pitchFamily="34" charset="0"/>
                <a:ea typeface="Calibri" panose="020F0502020204030204" pitchFamily="34" charset="0"/>
                <a:cs typeface="Times New Roman" panose="02020603050405020304" pitchFamily="18" charset="0"/>
              </a:rPr>
              <a:t>unităţilor</a:t>
            </a:r>
            <a:r>
              <a:rPr lang="ro-RO" sz="8000" dirty="0">
                <a:effectLst/>
                <a:latin typeface="Trebuchet MS" panose="020B0603020202020204" pitchFamily="34" charset="0"/>
                <a:ea typeface="Calibri" panose="020F0502020204030204" pitchFamily="34" charset="0"/>
                <a:cs typeface="Times New Roman" panose="02020603050405020304" pitchFamily="18" charset="0"/>
              </a:rPr>
              <a:t> administrativ-teritoriale în care trăiesc.</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endParaRPr lang="ro-RO" dirty="0"/>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59037" y="5999645"/>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rot="10800000" flipV="1">
            <a:off x="4731796" y="5918497"/>
            <a:ext cx="746020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smtClean="0">
                <a:ln>
                  <a:noFill/>
                </a:ln>
                <a:solidFill>
                  <a:srgbClr val="000000"/>
                </a:solidFill>
                <a:effectLst/>
                <a:latin typeface="Trebuchet MS" panose="020B0603020202020204" pitchFamily="34" charset="0"/>
                <a:ea typeface="Times New Roman" panose="02020603050405020304" pitchFamily="18" charset="0"/>
              </a:rPr>
              <a:t>Agenţia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Trebuchet MS" panose="020B0603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1402671" y="250723"/>
            <a:ext cx="10101071"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
        <p:nvSpPr>
          <p:cNvPr id="3" name="Substituent conținut 2"/>
          <p:cNvSpPr>
            <a:spLocks noGrp="1"/>
          </p:cNvSpPr>
          <p:nvPr>
            <p:ph idx="4294967295"/>
          </p:nvPr>
        </p:nvSpPr>
        <p:spPr>
          <a:xfrm>
            <a:off x="1358282" y="1825625"/>
            <a:ext cx="10591062" cy="4351338"/>
          </a:xfrm>
          <a:ln>
            <a:noFill/>
          </a:ln>
        </p:spPr>
        <p:txBody>
          <a:bodyPr>
            <a:noAutofit/>
          </a:bodyPr>
          <a:lstStyle/>
          <a:p>
            <a:pPr marL="0" indent="0" algn="just">
              <a:lnSpc>
                <a:spcPct val="115000"/>
              </a:lnSpc>
              <a:spcAft>
                <a:spcPts val="800"/>
              </a:spcAft>
              <a:buNone/>
            </a:pPr>
            <a:r>
              <a:rPr lang="ro-RO" sz="2000" dirty="0" smtClean="0">
                <a:latin typeface="Trebuchet MS" panose="020B0603020202020204" pitchFamily="34" charset="0"/>
                <a:ea typeface="Calibri" panose="020F0502020204030204" pitchFamily="34" charset="0"/>
                <a:cs typeface="Times New Roman" panose="02020603050405020304" pitchFamily="18" charset="0"/>
              </a:rPr>
              <a:t>	F</a:t>
            </a:r>
            <a:r>
              <a:rPr lang="it-IT" sz="2000" dirty="0" smtClean="0">
                <a:latin typeface="Trebuchet MS" panose="020B0603020202020204" pitchFamily="34" charset="0"/>
                <a:ea typeface="Calibri" panose="020F0502020204030204" pitchFamily="34" charset="0"/>
                <a:cs typeface="Times New Roman" panose="02020603050405020304" pitchFamily="18" charset="0"/>
              </a:rPr>
              <a:t>amiliile </a:t>
            </a:r>
            <a:r>
              <a:rPr lang="it-IT" sz="2000" dirty="0" smtClean="0">
                <a:latin typeface="Trebuchet MS" panose="020B0603020202020204" pitchFamily="34" charset="0"/>
                <a:ea typeface="Calibri" panose="020F0502020204030204" pitchFamily="34" charset="0"/>
                <a:cs typeface="Times New Roman" panose="02020603050405020304" pitchFamily="18" charset="0"/>
              </a:rPr>
              <a:t>şi persoanele singure care </a:t>
            </a:r>
            <a:r>
              <a:rPr lang="it-IT" sz="2000" dirty="0" smtClean="0">
                <a:solidFill>
                  <a:schemeClr val="accent6">
                    <a:lumMod val="75000"/>
                  </a:schemeClr>
                </a:solidFill>
                <a:latin typeface="Trebuchet MS" panose="020B0603020202020204" pitchFamily="34" charset="0"/>
                <a:ea typeface="Calibri" panose="020F0502020204030204" pitchFamily="34" charset="0"/>
                <a:cs typeface="Times New Roman" panose="02020603050405020304" pitchFamily="18" charset="0"/>
              </a:rPr>
              <a:t>nu au cetăţenie română</a:t>
            </a:r>
            <a:r>
              <a:rPr lang="it-IT" sz="2000" dirty="0" smtClean="0">
                <a:latin typeface="Trebuchet MS" panose="020B0603020202020204" pitchFamily="34" charset="0"/>
                <a:ea typeface="Calibri" panose="020F0502020204030204" pitchFamily="34" charset="0"/>
                <a:cs typeface="Times New Roman" panose="02020603050405020304" pitchFamily="18" charset="0"/>
              </a:rPr>
              <a:t>, dacă se află în una dintre următoarele </a:t>
            </a:r>
            <a:r>
              <a:rPr lang="it-IT" sz="2000" dirty="0" smtClean="0">
                <a:latin typeface="Trebuchet MS" panose="020B0603020202020204" pitchFamily="34" charset="0"/>
                <a:ea typeface="Calibri" panose="020F0502020204030204" pitchFamily="34" charset="0"/>
                <a:cs typeface="Times New Roman" panose="02020603050405020304" pitchFamily="18" charset="0"/>
              </a:rPr>
              <a:t>situaţii:</a:t>
            </a:r>
            <a:endParaRPr lang="ro-RO" sz="2000" dirty="0" smtClean="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it-IT" sz="20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sunt cetăţeni ai unui stat membru al Uniunii Europene, ai Spaţiului Economic European, ai Confederaţiei Elveţiene sau străini, denumiţi în continuare cetăţeni străini, pe perioada în care au domiciliul ori, după caz, reşedinţa în România, în condiţiile legislaţiei române;</a:t>
            </a:r>
            <a:endParaRPr lang="ro-RO" sz="20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ro-RO" sz="2000"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000" dirty="0" smtClean="0">
                <a:effectLst/>
                <a:latin typeface="Trebuchet MS" panose="020B0603020202020204" pitchFamily="34" charset="0"/>
                <a:ea typeface="Calibri" panose="020F0502020204030204" pitchFamily="34" charset="0"/>
                <a:cs typeface="Times New Roman" panose="02020603050405020304" pitchFamily="18" charset="0"/>
              </a:rPr>
              <a:t>sunt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cetăţeni străini sau apatrizi cărora li s-a acordat o formă de protecţie în condiţiile legii;</a:t>
            </a:r>
            <a:endParaRPr lang="ro-RO" sz="20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pPr>
            <a:r>
              <a:rPr lang="ro-RO" sz="2000" dirty="0" smtClean="0">
                <a:latin typeface="Trebuchet MS" panose="020B0603020202020204" pitchFamily="34" charset="0"/>
                <a:ea typeface="Calibri" panose="020F0502020204030204" pitchFamily="34" charset="0"/>
                <a:cs typeface="Times New Roman" panose="02020603050405020304" pitchFamily="18" charset="0"/>
              </a:rPr>
              <a:t> </a:t>
            </a:r>
            <a:r>
              <a:rPr lang="it-IT" sz="2000" dirty="0" smtClean="0">
                <a:effectLst/>
                <a:latin typeface="Trebuchet MS" panose="020B0603020202020204" pitchFamily="34" charset="0"/>
                <a:ea typeface="Calibri" panose="020F0502020204030204" pitchFamily="34" charset="0"/>
                <a:cs typeface="Times New Roman" panose="02020603050405020304" pitchFamily="18" charset="0"/>
              </a:rPr>
              <a:t>sunt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apatrizi care au domiciliul sau, după caz, reşedinţa în România, în condiţiile legii. </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a:lnSpc>
                <a:spcPct val="115000"/>
              </a:lnSpc>
              <a:spcBef>
                <a:spcPts val="0"/>
              </a:spcBef>
              <a:spcAft>
                <a:spcPts val="1000"/>
              </a:spcAft>
            </a:pPr>
            <a:endParaRPr lang="ro-RO" sz="900" dirty="0">
              <a:latin typeface="Trebuchet MS" panose="020B0603020202020204" pitchFamily="34" charset="0"/>
            </a:endParaRPr>
          </a:p>
        </p:txBody>
      </p:sp>
      <p:sp>
        <p:nvSpPr>
          <p:cNvPr id="7" name="Titlu 1"/>
          <p:cNvSpPr txBox="1"/>
          <p:nvPr/>
        </p:nvSpPr>
        <p:spPr>
          <a:xfrm>
            <a:off x="838199" y="296934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o-RO" sz="20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503426" y="5999646"/>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1237095" y="558683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rot="10800000" flipV="1">
            <a:off x="4847208" y="5940692"/>
            <a:ext cx="710213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smtClean="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100" b="0" i="0" u="none" strike="noStrike" cap="none" normalizeH="0" baseline="0" dirty="0">
              <a:ln>
                <a:noFill/>
              </a:ln>
              <a:solidFill>
                <a:schemeClr val="tx1"/>
              </a:solidFill>
              <a:effectLst/>
              <a:latin typeface="Trebuchet MS" panose="020B0603020202020204" pitchFamily="34" charset="0"/>
            </a:endParaRPr>
          </a:p>
        </p:txBody>
      </p:sp>
      <p:pic>
        <p:nvPicPr>
          <p:cNvPr id="14" name="Picture 1"/>
          <p:cNvPicPr>
            <a:picLocks noChangeAspect="1" noChangeArrowheads="1"/>
          </p:cNvPicPr>
          <p:nvPr/>
        </p:nvPicPr>
        <p:blipFill>
          <a:blip r:embed="rId3" cstate="print"/>
          <a:srcRect/>
          <a:stretch>
            <a:fillRect/>
          </a:stretch>
        </p:blipFill>
        <p:spPr bwMode="auto">
          <a:xfrm>
            <a:off x="1384917" y="250722"/>
            <a:ext cx="10118826" cy="1294613"/>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199" y="928223"/>
            <a:ext cx="10515600" cy="1106640"/>
          </a:xfrm>
        </p:spPr>
        <p:txBody>
          <a:bodyPr>
            <a:normAutofit/>
          </a:bodyPr>
          <a:lstStyle/>
          <a:p>
            <a:pPr algn="ctr"/>
            <a:r>
              <a:rPr lang="ro-RO" sz="2800" b="1" dirty="0">
                <a:solidFill>
                  <a:schemeClr val="accent6"/>
                </a:solidFill>
                <a:latin typeface="Trebuchet MS" panose="020B0603020202020204" pitchFamily="34" charset="0"/>
                <a:cs typeface="Arial" panose="020B0604020202020204" pitchFamily="34" charset="0"/>
              </a:rPr>
              <a:t>Ce venituri nu se iau in calcul </a:t>
            </a:r>
            <a:endParaRPr lang="ro-RO" sz="2800" b="1" dirty="0">
              <a:solidFill>
                <a:schemeClr val="accent6"/>
              </a:solidFill>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1296139" y="1760074"/>
            <a:ext cx="10715347" cy="4442288"/>
          </a:xfrm>
          <a:ln>
            <a:noFill/>
          </a:ln>
        </p:spPr>
        <p:txBody>
          <a:bodyPr>
            <a:noAutofit/>
          </a:bodyPr>
          <a:lstStyle/>
          <a:p>
            <a:pPr algn="just">
              <a:lnSpc>
                <a:spcPct val="107000"/>
              </a:lnSpc>
              <a:spcAft>
                <a:spcPts val="800"/>
              </a:spcAft>
              <a:buNone/>
            </a:pPr>
            <a:r>
              <a:rPr lang="ro-RO" sz="2000" b="1"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000" b="1" dirty="0" smtClean="0">
                <a:effectLst/>
                <a:latin typeface="Trebuchet MS" panose="020B0603020202020204" pitchFamily="34" charset="0"/>
                <a:ea typeface="Calibri" panose="020F0502020204030204" pitchFamily="34" charset="0"/>
                <a:cs typeface="Times New Roman" panose="02020603050405020304" pitchFamily="18" charset="0"/>
              </a:rPr>
              <a:t>Nu </a:t>
            </a:r>
            <a:r>
              <a:rPr lang="it-IT" sz="2000" b="1" dirty="0">
                <a:effectLst/>
                <a:latin typeface="Trebuchet MS" panose="020B0603020202020204" pitchFamily="34" charset="0"/>
                <a:ea typeface="Calibri" panose="020F0502020204030204" pitchFamily="34" charset="0"/>
                <a:cs typeface="Times New Roman" panose="02020603050405020304" pitchFamily="18" charset="0"/>
              </a:rPr>
              <a:t>se iau în calcul la stabilirea veniturilor nete lunare ale familiei </a:t>
            </a:r>
            <a:r>
              <a:rPr lang="it-IT" sz="2000" b="1" dirty="0" smtClean="0">
                <a:effectLst/>
                <a:latin typeface="Trebuchet MS" panose="020B0603020202020204" pitchFamily="34" charset="0"/>
                <a:ea typeface="Calibri" panose="020F0502020204030204" pitchFamily="34" charset="0"/>
                <a:cs typeface="Times New Roman" panose="02020603050405020304" pitchFamily="18" charset="0"/>
              </a:rPr>
              <a:t>următoarele</a:t>
            </a:r>
            <a:r>
              <a:rPr lang="ro-RO" sz="2000" b="1" dirty="0" smtClean="0">
                <a:effectLst/>
                <a:latin typeface="Trebuchet MS" panose="020B0603020202020204" pitchFamily="34" charset="0"/>
                <a:ea typeface="Calibri" panose="020F0502020204030204" pitchFamily="34" charset="0"/>
                <a:cs typeface="Times New Roman" panose="02020603050405020304" pitchFamily="18" charset="0"/>
              </a:rPr>
              <a:t> </a:t>
            </a:r>
            <a:r>
              <a:rPr lang="it-IT" sz="2000" b="1" dirty="0" smtClean="0">
                <a:effectLst/>
                <a:latin typeface="Trebuchet MS" panose="020B0603020202020204" pitchFamily="34" charset="0"/>
                <a:ea typeface="Calibri" panose="020F0502020204030204" pitchFamily="34" charset="0"/>
                <a:cs typeface="Times New Roman" panose="02020603050405020304" pitchFamily="18" charset="0"/>
              </a:rPr>
              <a:t>venituri</a:t>
            </a:r>
            <a:r>
              <a:rPr lang="it-IT" sz="2000" b="1"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0"/>
              </a:spcBef>
              <a:buFont typeface="Symbol" panose="05050102010706020507" pitchFamily="18" charset="2"/>
              <a:buChar char=""/>
            </a:pP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sumele primite cu titlu de prestaţii sociale în baza Legii nr. 448/2006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privind protecţia şi promovarea drepturilor persoanelor cu handicap, republicată, cu modificările şi completările ulterioare;</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0"/>
              </a:spcBef>
              <a:buFont typeface="Symbol" panose="05050102010706020507" pitchFamily="18" charset="2"/>
              <a:buChar char=""/>
            </a:pP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alocaţia de stat pentru copii acordată în baza Legii nr. 61/1993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privind alocaţia de stat pentru copii, republicată, cu modificările ulterioare;</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0"/>
              </a:spcBef>
              <a:buFont typeface="Symbol" panose="05050102010706020507" pitchFamily="18" charset="2"/>
              <a:buChar char=""/>
            </a:pP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sumele acordate ca burse sau alte forme de sprijin financiar destinate exclusiv pentru susţinerea educaţiei preşcolarilor, elevilor şi studenţilor, </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prin programe ale Ministerului Educaţiei Naţionale şi Cercetării Ştiinţifice, altor instituţii publice şi private, inclusiv organizaţii neguvernamentale;</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Clr>
                <a:srgbClr val="3891A7"/>
              </a:buClr>
              <a:buFont typeface="Symbol" panose="05050102010706020507" pitchFamily="18" charset="2"/>
              <a:buChar char=""/>
            </a:pPr>
            <a:r>
              <a:rPr lang="it-IT" sz="2000" dirty="0" smtClean="0">
                <a:solidFill>
                  <a:srgbClr val="475A8D">
                    <a:lumMod val="75000"/>
                  </a:srgbClr>
                </a:solidFill>
                <a:latin typeface="Trebuchet MS" panose="020B0603020202020204" pitchFamily="34" charset="0"/>
                <a:ea typeface="Calibri" panose="020F0502020204030204" pitchFamily="34" charset="0"/>
                <a:cs typeface="Times New Roman" panose="02020603050405020304" pitchFamily="18" charset="0"/>
              </a:rPr>
              <a:t>sumele primite ocazional din partea unor persoane fizice ori juridice</a:t>
            </a:r>
            <a:r>
              <a:rPr lang="it-IT" sz="2000" dirty="0" smtClean="0">
                <a:solidFill>
                  <a:prstClr val="black"/>
                </a:solidFill>
                <a:latin typeface="Trebuchet MS" panose="020B0603020202020204" pitchFamily="34" charset="0"/>
                <a:ea typeface="Calibri" panose="020F0502020204030204" pitchFamily="34" charset="0"/>
                <a:cs typeface="Times New Roman" panose="02020603050405020304" pitchFamily="18" charset="0"/>
              </a:rPr>
              <a:t>, precum şi </a:t>
            </a:r>
            <a:r>
              <a:rPr lang="it-IT" sz="2000" dirty="0" smtClean="0">
                <a:solidFill>
                  <a:srgbClr val="475A8D">
                    <a:lumMod val="75000"/>
                  </a:srgbClr>
                </a:solidFill>
                <a:latin typeface="Trebuchet MS" panose="020B0603020202020204" pitchFamily="34" charset="0"/>
                <a:ea typeface="Calibri" panose="020F0502020204030204" pitchFamily="34" charset="0"/>
                <a:cs typeface="Times New Roman" panose="02020603050405020304" pitchFamily="18" charset="0"/>
              </a:rPr>
              <a:t>sumele cu titlu de ajutor de urgenţă </a:t>
            </a:r>
            <a:r>
              <a:rPr lang="it-IT" sz="2000" dirty="0" smtClean="0">
                <a:solidFill>
                  <a:prstClr val="black"/>
                </a:solidFill>
                <a:latin typeface="Trebuchet MS" panose="020B0603020202020204" pitchFamily="34" charset="0"/>
                <a:ea typeface="Calibri" panose="020F0502020204030204" pitchFamily="34" charset="0"/>
                <a:cs typeface="Times New Roman" panose="02020603050405020304" pitchFamily="18" charset="0"/>
              </a:rPr>
              <a:t>primite de la bugetul de stat sau local;</a:t>
            </a:r>
            <a:endParaRPr lang="ro-RO" sz="2000" dirty="0" smtClean="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R="21590" indent="5715">
              <a:lnSpc>
                <a:spcPct val="115000"/>
              </a:lnSpc>
              <a:spcBef>
                <a:spcPts val="0"/>
              </a:spcBef>
              <a:spcAft>
                <a:spcPts val="1000"/>
              </a:spcAft>
            </a:pPr>
            <a:endParaRPr lang="ro-RO" sz="900" dirty="0">
              <a:latin typeface="Trebuchet MS" panose="020B0603020202020204" pitchFamily="34" charset="0"/>
            </a:endParaRPr>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a:p>
        </p:txBody>
      </p:sp>
      <p:sp>
        <p:nvSpPr>
          <p:cNvPr id="7" name="Titlu 1"/>
          <p:cNvSpPr txBox="1"/>
          <p:nvPr/>
        </p:nvSpPr>
        <p:spPr>
          <a:xfrm>
            <a:off x="838199" y="296934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o-RO" sz="20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385619" y="6209691"/>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1" name="Rectangle 4"/>
          <p:cNvSpPr>
            <a:spLocks noChangeArrowheads="1"/>
          </p:cNvSpPr>
          <p:nvPr/>
        </p:nvSpPr>
        <p:spPr bwMode="auto">
          <a:xfrm>
            <a:off x="4802819" y="6056688"/>
            <a:ext cx="7190914"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smtClean="0">
                <a:ln>
                  <a:noFill/>
                </a:ln>
                <a:solidFill>
                  <a:schemeClr val="tx1"/>
                </a:solidFill>
                <a:effectLst/>
                <a:latin typeface="Trebuchet MS" panose="020B0603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latin typeface="Trebuchet MS" panose="020B0603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Trebuchet MS" panose="020B0603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13" name="Picture 1"/>
          <p:cNvPicPr>
            <a:picLocks noChangeAspect="1" noChangeArrowheads="1"/>
          </p:cNvPicPr>
          <p:nvPr/>
        </p:nvPicPr>
        <p:blipFill>
          <a:blip r:embed="rId3" cstate="print"/>
          <a:srcRect/>
          <a:stretch>
            <a:fillRect/>
          </a:stretch>
        </p:blipFill>
        <p:spPr bwMode="auto">
          <a:xfrm>
            <a:off x="1420427" y="250723"/>
            <a:ext cx="10083316" cy="883133"/>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838199" y="1056443"/>
            <a:ext cx="10515600" cy="923278"/>
          </a:xfrm>
        </p:spPr>
        <p:txBody>
          <a:bodyPr>
            <a:normAutofit/>
          </a:bodyPr>
          <a:lstStyle/>
          <a:p>
            <a:pPr algn="ctr"/>
            <a:r>
              <a:rPr lang="ro-RO" sz="2800" b="1" dirty="0">
                <a:solidFill>
                  <a:schemeClr val="accent6">
                    <a:lumMod val="75000"/>
                  </a:schemeClr>
                </a:solidFill>
                <a:latin typeface="Trebuchet MS" panose="020B0603020202020204" pitchFamily="34" charset="0"/>
                <a:cs typeface="Arial" panose="020B0604020202020204" pitchFamily="34" charset="0"/>
              </a:rPr>
              <a:t>Veniturile care nu se iau in calcul</a:t>
            </a:r>
            <a:endParaRPr lang="ro-RO" sz="2800" b="1" dirty="0">
              <a:solidFill>
                <a:schemeClr val="accent6">
                  <a:lumMod val="75000"/>
                </a:schemeClr>
              </a:solidFill>
              <a:latin typeface="Trebuchet MS" panose="020B0603020202020204" pitchFamily="34" charset="0"/>
              <a:cs typeface="Arial" panose="020B0604020202020204" pitchFamily="34" charset="0"/>
            </a:endParaRPr>
          </a:p>
        </p:txBody>
      </p:sp>
      <p:sp>
        <p:nvSpPr>
          <p:cNvPr id="3" name="Substituent conținut 2"/>
          <p:cNvSpPr>
            <a:spLocks noGrp="1"/>
          </p:cNvSpPr>
          <p:nvPr>
            <p:ph idx="1"/>
          </p:nvPr>
        </p:nvSpPr>
        <p:spPr>
          <a:xfrm>
            <a:off x="1358283" y="2096543"/>
            <a:ext cx="10591060" cy="4259803"/>
          </a:xfrm>
          <a:ln>
            <a:noFill/>
          </a:ln>
        </p:spPr>
        <p:txBody>
          <a:bodyPr>
            <a:noAutofit/>
          </a:bodyPr>
          <a:lstStyle/>
          <a:p>
            <a:pPr marL="342900" lvl="0" indent="-342900" algn="just">
              <a:lnSpc>
                <a:spcPct val="107000"/>
              </a:lnSpc>
              <a:spcBef>
                <a:spcPts val="0"/>
              </a:spcBef>
              <a:buFont typeface="Symbol" panose="05050102010706020507" pitchFamily="18" charset="2"/>
              <a:buChar char=""/>
            </a:pPr>
            <a:r>
              <a:rPr lang="ro-RO" sz="2000" b="1" dirty="0">
                <a:effectLst/>
                <a:latin typeface="Trebuchet MS" panose="020B0603020202020204" pitchFamily="34" charset="0"/>
                <a:ea typeface="Times New Roman" panose="02020603050405020304" pitchFamily="18" charset="0"/>
                <a:cs typeface="Calibri" panose="020F0502020204030204" pitchFamily="34" charset="0"/>
              </a:rPr>
              <a:t> </a:t>
            </a: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sumele primite din activitatea desfăşurată ca zilier</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 în condiţiile Legii nr. 52/2011 privind exercitarea unor activităţi cu caracter ocazional desfăşurate de zilieri, republicată, cu modificările şi completările ulterioare, precum şi cele </a:t>
            </a: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obţinute în calitate de prestator casnic</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 în baza Legii nr. 111/2022 privind reglementarea activităţii prestatorului casnic;</a:t>
            </a:r>
            <a:endParaRPr lang="ro-RO" sz="2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0"/>
              </a:spcBef>
              <a:buFont typeface="Symbol" panose="05050102010706020507" pitchFamily="18" charset="2"/>
              <a:buChar char=""/>
            </a:pPr>
            <a:r>
              <a:rPr lang="it-IT" sz="2000" dirty="0">
                <a:solidFill>
                  <a:schemeClr val="accent6">
                    <a:lumMod val="75000"/>
                  </a:schemeClr>
                </a:solidFill>
                <a:effectLst/>
                <a:latin typeface="Trebuchet MS" panose="020B0603020202020204" pitchFamily="34" charset="0"/>
                <a:ea typeface="Calibri" panose="020F0502020204030204" pitchFamily="34" charset="0"/>
                <a:cs typeface="Times New Roman" panose="02020603050405020304" pitchFamily="18" charset="0"/>
              </a:rPr>
              <a:t>sumele primite de persoanele apte de muncă din familie ca urmare a participării la programe de formare profesională organizate în condiţiile legii</a:t>
            </a:r>
            <a:r>
              <a:rPr lang="it-IT" sz="2000" dirty="0">
                <a:effectLst/>
                <a:latin typeface="Trebuchet MS" panose="020B0603020202020204" pitchFamily="34" charset="0"/>
                <a:ea typeface="Calibri" panose="020F0502020204030204" pitchFamily="34" charset="0"/>
                <a:cs typeface="Times New Roman" panose="02020603050405020304" pitchFamily="18" charset="0"/>
              </a:rPr>
              <a:t>, dacă acestea nu au titlu de venituri </a:t>
            </a:r>
            <a:r>
              <a:rPr lang="it-IT" sz="2000" dirty="0" smtClean="0">
                <a:effectLst/>
                <a:latin typeface="Trebuchet MS" panose="020B0603020202020204" pitchFamily="34" charset="0"/>
                <a:ea typeface="Calibri" panose="020F0502020204030204" pitchFamily="34" charset="0"/>
                <a:cs typeface="Times New Roman" panose="02020603050405020304" pitchFamily="18" charset="0"/>
              </a:rPr>
              <a:t>salariale;</a:t>
            </a:r>
            <a:endParaRPr lang="ro-RO" sz="2000" dirty="0" smtClean="0">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0"/>
              </a:spcBef>
              <a:buFont typeface="Symbol" panose="05050102010706020507" pitchFamily="18" charset="2"/>
              <a:buChar char=""/>
            </a:pPr>
            <a:r>
              <a:rPr lang="it-IT" sz="2000" dirty="0" smtClean="0">
                <a:solidFill>
                  <a:schemeClr val="accent6">
                    <a:lumMod val="75000"/>
                  </a:schemeClr>
                </a:solidFill>
                <a:latin typeface="Trebuchet MS" panose="020B0603020202020204" pitchFamily="34" charset="0"/>
                <a:ea typeface="Calibri" panose="020F0502020204030204" pitchFamily="34" charset="0"/>
                <a:cs typeface="Times New Roman" panose="02020603050405020304" pitchFamily="18" charset="0"/>
              </a:rPr>
              <a:t>stimulentul </a:t>
            </a:r>
            <a:r>
              <a:rPr lang="it-IT" sz="2000" dirty="0" smtClean="0">
                <a:solidFill>
                  <a:schemeClr val="accent6">
                    <a:lumMod val="75000"/>
                  </a:schemeClr>
                </a:solidFill>
                <a:latin typeface="Trebuchet MS" panose="020B0603020202020204" pitchFamily="34" charset="0"/>
                <a:ea typeface="Calibri" panose="020F0502020204030204" pitchFamily="34" charset="0"/>
                <a:cs typeface="Times New Roman" panose="02020603050405020304" pitchFamily="18" charset="0"/>
              </a:rPr>
              <a:t>educaţional</a:t>
            </a:r>
            <a:r>
              <a:rPr lang="it-IT" sz="2000" dirty="0" smtClean="0">
                <a:latin typeface="Trebuchet MS" panose="020B0603020202020204" pitchFamily="34" charset="0"/>
                <a:ea typeface="Calibri" panose="020F0502020204030204" pitchFamily="34" charset="0"/>
                <a:cs typeface="Times New Roman" panose="02020603050405020304" pitchFamily="18" charset="0"/>
              </a:rPr>
              <a:t> acordat potrivit prevederilor Legii nr. 248/2015 privind stimularea participării în învăţământul preşcolar a copiilor provenind din familii defavorizate, republicată, sub formă de tichet social pentru stimularea participării în învăţământul preşcolar a copiilor proveniţi din familii defavorizate;</a:t>
            </a:r>
            <a:endParaRPr lang="ro-RO" sz="2000" dirty="0" smtClean="0">
              <a:latin typeface="Trebuchet MS" panose="020B0603020202020204" pitchFamily="34" charset="0"/>
              <a:ea typeface="Calibri" panose="020F0502020204030204" pitchFamily="34" charset="0"/>
              <a:cs typeface="Times New Roman" panose="02020603050405020304" pitchFamily="18" charset="0"/>
            </a:endParaRPr>
          </a:p>
          <a:p>
            <a:pPr marR="21590" indent="5715">
              <a:lnSpc>
                <a:spcPct val="115000"/>
              </a:lnSpc>
              <a:spcBef>
                <a:spcPts val="0"/>
              </a:spcBef>
              <a:spcAft>
                <a:spcPts val="1000"/>
              </a:spcAft>
            </a:pPr>
            <a:endParaRPr lang="ro-RO"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82A182CC-FEF9-4656-BFFD-AE8DECF81B8F}" type="slidenum">
              <a:rPr lang="ro-RO" smtClean="0"/>
            </a:fld>
            <a:endParaRPr lang="ro-RO" dirty="0"/>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18377" y="6190604"/>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a:off x="5184648" y="5872551"/>
            <a:ext cx="627278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14" name="Picture 1"/>
          <p:cNvPicPr>
            <a:picLocks noChangeAspect="1" noChangeArrowheads="1"/>
          </p:cNvPicPr>
          <p:nvPr/>
        </p:nvPicPr>
        <p:blipFill>
          <a:blip r:embed="rId3" cstate="print"/>
          <a:srcRect/>
          <a:stretch>
            <a:fillRect/>
          </a:stretch>
        </p:blipFill>
        <p:spPr bwMode="auto">
          <a:xfrm>
            <a:off x="1553592" y="177553"/>
            <a:ext cx="9886675" cy="1020293"/>
          </a:xfrm>
          <a:prstGeom prst="rect">
            <a:avLst/>
          </a:prstGeom>
          <a:solidFill>
            <a:schemeClr val="tx2">
              <a:lumMod val="60000"/>
              <a:lumOff val="40000"/>
            </a:schemeClr>
          </a:solid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u 1"/>
          <p:cNvSpPr>
            <a:spLocks noGrp="1"/>
          </p:cNvSpPr>
          <p:nvPr>
            <p:ph type="title"/>
          </p:nvPr>
        </p:nvSpPr>
        <p:spPr>
          <a:xfrm>
            <a:off x="1249251" y="914399"/>
            <a:ext cx="10104548" cy="683581"/>
          </a:xfrm>
        </p:spPr>
        <p:txBody>
          <a:bodyPr>
            <a:normAutofit/>
          </a:bodyPr>
          <a:lstStyle/>
          <a:p>
            <a:pPr algn="ctr"/>
            <a:r>
              <a:rPr lang="ro-RO" sz="2000" b="1" dirty="0" smtClean="0">
                <a:solidFill>
                  <a:schemeClr val="accent6">
                    <a:lumMod val="75000"/>
                  </a:schemeClr>
                </a:solidFill>
                <a:latin typeface="Trebuchet MS" panose="020B0603020202020204" pitchFamily="34" charset="0"/>
                <a:cs typeface="Arial" panose="020B0604020202020204" pitchFamily="34" charset="0"/>
              </a:rPr>
              <a:t>Veniturile care nu se iau in calcul</a:t>
            </a:r>
            <a:endParaRPr lang="ro-RO" sz="2000" b="1" dirty="0">
              <a:latin typeface="Arial" panose="020B0604020202020204" pitchFamily="34" charset="0"/>
              <a:cs typeface="Arial" panose="020B0604020202020204" pitchFamily="34" charset="0"/>
            </a:endParaRPr>
          </a:p>
        </p:txBody>
      </p:sp>
      <p:sp>
        <p:nvSpPr>
          <p:cNvPr id="3" name="Substituent conținut 2"/>
          <p:cNvSpPr>
            <a:spLocks noGrp="1"/>
          </p:cNvSpPr>
          <p:nvPr>
            <p:ph idx="1"/>
          </p:nvPr>
        </p:nvSpPr>
        <p:spPr>
          <a:xfrm>
            <a:off x="1349405" y="1686757"/>
            <a:ext cx="10670959" cy="4435967"/>
          </a:xfrm>
          <a:ln>
            <a:noFill/>
          </a:ln>
        </p:spPr>
        <p:txBody>
          <a:bodyPr>
            <a:normAutofit fontScale="25000" lnSpcReduction="20000"/>
          </a:bodyPr>
          <a:lstStyle/>
          <a:p>
            <a:pPr marL="342900" lvl="0" indent="-342900" algn="just">
              <a:lnSpc>
                <a:spcPct val="107000"/>
              </a:lnSpc>
              <a:spcAft>
                <a:spcPts val="800"/>
              </a:spcAft>
              <a:buNone/>
            </a:pPr>
            <a:endParaRPr lang="ro-RO" sz="8000" i="1" dirty="0" smtClean="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8000" dirty="0" smtClean="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sumele </a:t>
            </a:r>
            <a:r>
              <a:rPr lang="it-IT" sz="8000"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ocazionale acordate </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de la bugetul de stat sau bugetele locale cu caracter de </a:t>
            </a:r>
            <a:r>
              <a:rPr lang="it-IT" sz="8000"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despăgubiri ori sprijin financiar pentru situaţii excepţionale</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8000"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ajutorul pentru încălzirea locuinţei şi suplimentul pentru energie </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acordate în baza Legii nr. 226/2021, cu modificările ulterioare;</a:t>
            </a:r>
            <a:endParaRPr lang="ro-RO" sz="8000" dirty="0">
              <a:effectLst/>
              <a:latin typeface="Trebuchet MS" panose="020B0603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it-IT" sz="8000" dirty="0">
                <a:solidFill>
                  <a:schemeClr val="accent6"/>
                </a:solidFill>
                <a:effectLst/>
                <a:latin typeface="Trebuchet MS" panose="020B0603020202020204" pitchFamily="34" charset="0"/>
                <a:ea typeface="Calibri" panose="020F0502020204030204" pitchFamily="34" charset="0"/>
                <a:cs typeface="Times New Roman" panose="02020603050405020304" pitchFamily="18" charset="0"/>
              </a:rPr>
              <a:t>indemnizaţia lunară de hrană acordată în baza Legii nr. 584/2002 </a:t>
            </a:r>
            <a:r>
              <a:rPr lang="it-IT" sz="8000" dirty="0">
                <a:effectLst/>
                <a:latin typeface="Trebuchet MS" panose="020B0603020202020204" pitchFamily="34" charset="0"/>
                <a:ea typeface="Calibri" panose="020F0502020204030204" pitchFamily="34" charset="0"/>
                <a:cs typeface="Times New Roman" panose="02020603050405020304" pitchFamily="18" charset="0"/>
              </a:rPr>
              <a:t>privind măsurile de prevenire a răspândirii maladiei SIDA în România şi de protecţie a persoanelor infectate cu HIV sau bolnave de SIDA, cu modificările şi completările ulterioare, şi indemnizaţia lunară de hrană prevăzută de Legea nr. 302/2018 privind măsurile de control al tuberculozei</a:t>
            </a:r>
            <a:r>
              <a:rPr lang="it-IT" sz="8000" dirty="0" smtClean="0">
                <a:effectLst/>
                <a:latin typeface="Trebuchet MS" panose="020B0603020202020204" pitchFamily="34" charset="0"/>
                <a:ea typeface="Calibri" panose="020F0502020204030204" pitchFamily="34" charset="0"/>
                <a:cs typeface="Times New Roman" panose="02020603050405020304" pitchFamily="18" charset="0"/>
              </a:rPr>
              <a:t>;</a:t>
            </a:r>
            <a:endParaRPr lang="ro-RO" sz="1800" dirty="0">
              <a:effectLst/>
              <a:latin typeface="Trebuchet MS" panose="020B0603020202020204" pitchFamily="34" charset="0"/>
              <a:ea typeface="MS Mincho" panose="02020609040205080304" pitchFamily="49" charset="-128"/>
              <a:cs typeface="Times New Roman" panose="02020603050405020304" pitchFamily="18" charset="0"/>
            </a:endParaRPr>
          </a:p>
          <a:p>
            <a:pPr marL="342900" lvl="0" indent="-342900" algn="just">
              <a:lnSpc>
                <a:spcPct val="107000"/>
              </a:lnSpc>
              <a:spcAft>
                <a:spcPts val="800"/>
              </a:spcAft>
              <a:buClr>
                <a:srgbClr val="3891A7"/>
              </a:buClr>
              <a:buFont typeface="Symbol" panose="05050102010706020507" pitchFamily="18" charset="2"/>
              <a:buChar char=""/>
            </a:pPr>
            <a:r>
              <a:rPr lang="it-IT" sz="8000" dirty="0" smtClean="0">
                <a:solidFill>
                  <a:schemeClr val="accent6"/>
                </a:solidFill>
                <a:latin typeface="Trebuchet MS" panose="020B0603020202020204" pitchFamily="34" charset="0"/>
                <a:ea typeface="Calibri" panose="020F0502020204030204" pitchFamily="34" charset="0"/>
                <a:cs typeface="Times New Roman" panose="02020603050405020304" pitchFamily="18" charset="0"/>
              </a:rPr>
              <a:t>sumele primite cu titlu de sprijin</a:t>
            </a:r>
            <a:r>
              <a:rPr lang="it-IT" sz="8000" dirty="0" smtClean="0">
                <a:solidFill>
                  <a:prstClr val="black"/>
                </a:solidFill>
                <a:latin typeface="Trebuchet MS" panose="020B0603020202020204" pitchFamily="34" charset="0"/>
                <a:ea typeface="Calibri" panose="020F0502020204030204" pitchFamily="34" charset="0"/>
                <a:cs typeface="Times New Roman" panose="02020603050405020304" pitchFamily="18" charset="0"/>
              </a:rPr>
              <a:t>, asigurate din bugetul de stat sau fonduri nerambursabile, acordate în baza legii sau în baza programelor operaţionale aprobate.</a:t>
            </a:r>
            <a:endParaRPr lang="ro-RO" sz="8000" dirty="0" smtClean="0">
              <a:solidFill>
                <a:prstClr val="black"/>
              </a:solidFill>
              <a:latin typeface="Trebuchet MS" panose="020B0603020202020204" pitchFamily="34" charset="0"/>
              <a:ea typeface="Calibri" panose="020F0502020204030204" pitchFamily="34" charset="0"/>
              <a:cs typeface="Times New Roman" panose="02020603050405020304" pitchFamily="18" charset="0"/>
            </a:endParaRPr>
          </a:p>
          <a:p>
            <a:pPr marR="21590" indent="5715">
              <a:lnSpc>
                <a:spcPct val="115000"/>
              </a:lnSpc>
              <a:spcBef>
                <a:spcPts val="0"/>
              </a:spcBef>
              <a:spcAft>
                <a:spcPts val="1000"/>
              </a:spcAft>
            </a:pPr>
            <a:endParaRPr lang="ro-RO"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8007096" y="6146038"/>
            <a:ext cx="2743200" cy="365125"/>
          </a:xfrm>
        </p:spPr>
        <p:txBody>
          <a:bodyPr/>
          <a:lstStyle/>
          <a:p>
            <a:fld id="{82A182CC-FEF9-4656-BFFD-AE8DECF81B8F}" type="slidenum">
              <a:rPr lang="ro-RO" smtClean="0"/>
            </a:fld>
            <a:endParaRPr lang="ro-RO" dirty="0"/>
          </a:p>
        </p:txBody>
      </p:sp>
      <p:pic>
        <p:nvPicPr>
          <p:cNvPr id="4" name="Picture 2"/>
          <p:cNvPicPr>
            <a:picLocks noChangeAspect="1" noChangeArrowheads="1"/>
          </p:cNvPicPr>
          <p:nvPr/>
        </p:nvPicPr>
        <p:blipFill>
          <a:blip r:embed="rId1" r:link="rId2" cstate="print">
            <a:extLst>
              <a:ext uri="{28A0092B-C50C-407E-A947-70E740481C1C}">
                <a14:useLocalDpi xmlns:a14="http://schemas.microsoft.com/office/drawing/2010/main" val="0"/>
              </a:ext>
            </a:extLst>
          </a:blip>
          <a:srcRect/>
          <a:stretch>
            <a:fillRect/>
          </a:stretch>
        </p:blipFill>
        <p:spPr bwMode="auto">
          <a:xfrm>
            <a:off x="1448739" y="6202678"/>
            <a:ext cx="1524000" cy="40957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2941608" y="54447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en-GB"/>
          </a:p>
        </p:txBody>
      </p:sp>
      <p:sp>
        <p:nvSpPr>
          <p:cNvPr id="12" name="Rectangle 4"/>
          <p:cNvSpPr>
            <a:spLocks noChangeArrowheads="1"/>
          </p:cNvSpPr>
          <p:nvPr/>
        </p:nvSpPr>
        <p:spPr bwMode="auto">
          <a:xfrm>
            <a:off x="4535424" y="6040265"/>
            <a:ext cx="6848856"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ro-RO" altLang="en-US" sz="1100" b="0" i="0" u="none" strike="noStrike" cap="none" normalizeH="0" baseline="0" dirty="0">
                <a:ln>
                  <a:noFill/>
                </a:ln>
                <a:solidFill>
                  <a:srgbClr val="000000"/>
                </a:solidFill>
                <a:effectLst/>
                <a:latin typeface="Trebuchet MS" panose="020B0603020202020204" pitchFamily="34" charset="0"/>
                <a:ea typeface="Times New Roman" panose="02020603050405020304" pitchFamily="18" charset="0"/>
              </a:rPr>
              <a:t>Agenţia Naţională pentru Plăţi și Inspecţie Socială</a:t>
            </a:r>
            <a:r>
              <a:rPr kumimoji="0" lang="ro-RO" altLang="en-US" sz="1100" b="0" i="0" u="none" strike="noStrike" cap="none" normalizeH="0" baseline="0" dirty="0">
                <a:ln>
                  <a:noFill/>
                </a:ln>
                <a:solidFill>
                  <a:schemeClr val="tx1"/>
                </a:solidFill>
                <a:effectLst/>
                <a:ea typeface="Times New Roman" panose="02020603050405020304" pitchFamily="18" charset="0"/>
              </a:rPr>
              <a:t>                                                                            </a:t>
            </a:r>
            <a:r>
              <a:rPr kumimoji="0" lang="ro-RO"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14" name="Picture 1"/>
          <p:cNvPicPr>
            <a:picLocks noChangeAspect="1" noChangeArrowheads="1"/>
          </p:cNvPicPr>
          <p:nvPr/>
        </p:nvPicPr>
        <p:blipFill>
          <a:blip r:embed="rId3" cstate="print"/>
          <a:srcRect/>
          <a:stretch>
            <a:fillRect/>
          </a:stretch>
        </p:blipFill>
        <p:spPr bwMode="auto">
          <a:xfrm>
            <a:off x="1384917" y="0"/>
            <a:ext cx="10237432" cy="1143666"/>
          </a:xfrm>
          <a:prstGeom prst="rect">
            <a:avLst/>
          </a:prstGeom>
          <a:solidFill>
            <a:schemeClr val="tx2">
              <a:lumMod val="60000"/>
              <a:lumOff val="40000"/>
            </a:schemeClr>
          </a:solid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9077</Words>
  <Application>WPS Presentation</Application>
  <PresentationFormat>Custom</PresentationFormat>
  <Paragraphs>167</Paragraphs>
  <Slides>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9</vt:i4>
      </vt:variant>
    </vt:vector>
  </HeadingPairs>
  <TitlesOfParts>
    <vt:vector size="23" baseType="lpstr">
      <vt:lpstr>Arial</vt:lpstr>
      <vt:lpstr>SimSun</vt:lpstr>
      <vt:lpstr>Wingdings</vt:lpstr>
      <vt:lpstr>Wingdings 2</vt:lpstr>
      <vt:lpstr>Verdana</vt:lpstr>
      <vt:lpstr>Trebuchet MS</vt:lpstr>
      <vt:lpstr>Calibri</vt:lpstr>
      <vt:lpstr>Times New Roman</vt:lpstr>
      <vt:lpstr>MS Mincho</vt:lpstr>
      <vt:lpstr>Symbol</vt:lpstr>
      <vt:lpstr>Gill Sans MT</vt:lpstr>
      <vt:lpstr>Microsoft YaHei</vt:lpstr>
      <vt:lpstr>Arial Unicode MS</vt:lpstr>
      <vt:lpstr>Solstice</vt:lpstr>
      <vt:lpstr>PowerPoint 演示文稿</vt:lpstr>
      <vt:lpstr>     </vt:lpstr>
      <vt:lpstr>Componentele VMI</vt:lpstr>
      <vt:lpstr> </vt:lpstr>
      <vt:lpstr> Beneficiarii VMI</vt:lpstr>
      <vt:lpstr>PowerPoint 演示文稿</vt:lpstr>
      <vt:lpstr>Ce venituri nu se iau in calcul </vt:lpstr>
      <vt:lpstr>Veniturile care nu se iau in calcul</vt:lpstr>
      <vt:lpstr>Veniturile care nu se iau in calcul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IMPORTANȚA INTERPRETĂRII CORECTE A CADRULUI LEGISLATIV ÎN SPRIJINUL ACCESULUI LA PROTECȚIE SOCIALĂ</dc:title>
  <dc:creator>Florin David</dc:creator>
  <cp:lastModifiedBy>Lavinia Sarosi</cp:lastModifiedBy>
  <cp:revision>18</cp:revision>
  <cp:lastPrinted>2023-05-15T08:11:00Z</cp:lastPrinted>
  <dcterms:created xsi:type="dcterms:W3CDTF">2023-05-03T05:46:00Z</dcterms:created>
  <dcterms:modified xsi:type="dcterms:W3CDTF">2023-10-11T06:55:30Z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51A60DB54FD44ABF9EAEABDCD73B7144_13</vt:lpwstr>
  </property>
  <property fmtid="{D5CDD505-2E9C-101B-9397-08002B2CF9AE}" pid="3" name="KSOProductBuildVer">
    <vt:lpwstr>2057-12.2.0.13266</vt:lpwstr>
  </property>
</Properties>
</file>